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734" r:id="rId5"/>
  </p:sldMasterIdLst>
  <p:notesMasterIdLst>
    <p:notesMasterId r:id="rId20"/>
  </p:notesMasterIdLst>
  <p:handoutMasterIdLst>
    <p:handoutMasterId r:id="rId21"/>
  </p:handoutMasterIdLst>
  <p:sldIdLst>
    <p:sldId id="337" r:id="rId6"/>
    <p:sldId id="352" r:id="rId7"/>
    <p:sldId id="390" r:id="rId8"/>
    <p:sldId id="357" r:id="rId9"/>
    <p:sldId id="358" r:id="rId10"/>
    <p:sldId id="394" r:id="rId11"/>
    <p:sldId id="360" r:id="rId12"/>
    <p:sldId id="361" r:id="rId13"/>
    <p:sldId id="362" r:id="rId14"/>
    <p:sldId id="393" r:id="rId15"/>
    <p:sldId id="341" r:id="rId16"/>
    <p:sldId id="336" r:id="rId17"/>
    <p:sldId id="389" r:id="rId18"/>
    <p:sldId id="280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C89B0BE8-717A-4DC8-BCF0-D3A70DAE2A30}">
          <p14:sldIdLst>
            <p14:sldId id="337"/>
            <p14:sldId id="352"/>
            <p14:sldId id="390"/>
            <p14:sldId id="357"/>
            <p14:sldId id="358"/>
            <p14:sldId id="394"/>
            <p14:sldId id="360"/>
            <p14:sldId id="361"/>
            <p14:sldId id="362"/>
            <p14:sldId id="393"/>
            <p14:sldId id="341"/>
            <p14:sldId id="336"/>
            <p14:sldId id="38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  <p:cmAuthor id="2" name="Josh Snyder" initials="JS" lastIdx="1" clrIdx="1">
    <p:extLst>
      <p:ext uri="{19B8F6BF-5375-455C-9EA6-DF929625EA0E}">
        <p15:presenceInfo xmlns:p15="http://schemas.microsoft.com/office/powerpoint/2012/main" userId="Josh Sny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BB8"/>
    <a:srgbClr val="7CAFD3"/>
    <a:srgbClr val="226BA1"/>
    <a:srgbClr val="E24988"/>
    <a:srgbClr val="F9C3D4"/>
    <a:srgbClr val="FBDDD2"/>
    <a:srgbClr val="F6B8A4"/>
    <a:srgbClr val="FFFFFF"/>
    <a:srgbClr val="1B729F"/>
    <a:srgbClr val="005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85930" autoAdjust="0"/>
  </p:normalViewPr>
  <p:slideViewPr>
    <p:cSldViewPr snapToGrid="0">
      <p:cViewPr varScale="1">
        <p:scale>
          <a:sx n="57" d="100"/>
          <a:sy n="57" d="100"/>
        </p:scale>
        <p:origin x="808" y="4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0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Global Contract Research Organization</a:t>
            </a:r>
            <a:r>
              <a:rPr lang="en-US" sz="1000" baseline="0" dirty="0"/>
              <a:t> Service Market, 2015-2026</a:t>
            </a:r>
            <a:br>
              <a:rPr lang="en-US" sz="1000" baseline="0" dirty="0"/>
            </a:br>
            <a:r>
              <a:rPr lang="en-US" sz="800" baseline="0" dirty="0"/>
              <a:t>(USD Million)</a:t>
            </a:r>
            <a:endParaRPr lang="en-US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22396.400000000001</c:v>
                </c:pt>
                <c:pt idx="1">
                  <c:v>28396.400000000001</c:v>
                </c:pt>
                <c:pt idx="2">
                  <c:v>32396.400000000001</c:v>
                </c:pt>
                <c:pt idx="3" formatCode="#,##0.00">
                  <c:v>38396.400000000001</c:v>
                </c:pt>
                <c:pt idx="4">
                  <c:v>43926.3</c:v>
                </c:pt>
                <c:pt idx="5">
                  <c:v>48926.3</c:v>
                </c:pt>
                <c:pt idx="6">
                  <c:v>55926.3</c:v>
                </c:pt>
                <c:pt idx="7">
                  <c:v>65926.3</c:v>
                </c:pt>
                <c:pt idx="8">
                  <c:v>70926.3</c:v>
                </c:pt>
                <c:pt idx="9">
                  <c:v>80926.3</c:v>
                </c:pt>
                <c:pt idx="10" formatCode="#,##0.00">
                  <c:v>85926.3</c:v>
                </c:pt>
                <c:pt idx="11">
                  <c:v>90926.3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0B-4CB1-BF2E-5C0F9A2C38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68964528"/>
        <c:axId val="694880560"/>
      </c:barChart>
      <c:catAx>
        <c:axId val="106896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4880560"/>
        <c:crosses val="autoZero"/>
        <c:auto val="1"/>
        <c:lblAlgn val="ctr"/>
        <c:lblOffset val="100"/>
        <c:noMultiLvlLbl val="0"/>
      </c:catAx>
      <c:valAx>
        <c:axId val="69488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96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53801266018579"/>
          <c:y val="0"/>
          <c:w val="0.32260746419805691"/>
          <c:h val="0.462661200854976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72-4015-A79B-6F5CDE42FB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72-4015-A79B-6F5CDE42FB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72-4015-A79B-6F5CDE42FB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72-4015-A79B-6F5CDE42FBE5}"/>
              </c:ext>
            </c:extLst>
          </c:dPt>
          <c:cat>
            <c:strRef>
              <c:f>Sheet1!$A$2:$A$5</c:f>
              <c:strCache>
                <c:ptCount val="4"/>
                <c:pt idx="0">
                  <c:v>Testing</c:v>
                </c:pt>
                <c:pt idx="1">
                  <c:v>Contract Research</c:v>
                </c:pt>
                <c:pt idx="2">
                  <c:v>Consulting</c:v>
                </c:pt>
                <c:pt idx="3">
                  <c:v>Other Services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72-4015-A79B-6F5CDE42F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170984009875996E-2"/>
          <c:y val="0.51882406397626024"/>
          <c:w val="0.93630792416547137"/>
          <c:h val="9.91254300193601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54145058062329"/>
          <c:y val="0"/>
          <c:w val="0.3166005883571818"/>
          <c:h val="0.470608107558519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48-468F-ABDB-BB6D0B725E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48-468F-ABDB-BB6D0B725E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48-468F-ABDB-BB6D0B725E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48-468F-ABDB-BB6D0B725E2F}"/>
              </c:ext>
            </c:extLst>
          </c:dPt>
          <c:cat>
            <c:strRef>
              <c:f>Sheet1!$A$2:$A$5</c:f>
              <c:strCache>
                <c:ptCount val="4"/>
                <c:pt idx="0">
                  <c:v>Testing</c:v>
                </c:pt>
                <c:pt idx="1">
                  <c:v>Contract Research</c:v>
                </c:pt>
                <c:pt idx="2">
                  <c:v>Consulting</c:v>
                </c:pt>
                <c:pt idx="3">
                  <c:v>Other Services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</c:v>
                </c:pt>
                <c:pt idx="1">
                  <c:v>8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48-468F-ABDB-BB6D0B725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057783621139997E-2"/>
          <c:y val="0.53587787418572763"/>
          <c:w val="0.92518268604595544"/>
          <c:h val="0.11202349507708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7/29/2020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7/29/2020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9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CE37A-ED10-404F-B70D-C5A1A4C0BE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0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CE37A-ED10-404F-B70D-C5A1A4C0BE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49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31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0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5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5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01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2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70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5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1821A08D-56A7-4FE9-9F99-E1A0F4CCDE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4260678"/>
            <a:ext cx="5130800" cy="96083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cap="none" baseline="0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Cover Slide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99B0F34-F890-49AC-87B9-898ED9299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646" y="257174"/>
            <a:ext cx="3555814" cy="2460625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6213138-C28A-4491-AD40-3BE9E3A78915}"/>
              </a:ext>
            </a:extLst>
          </p:cNvPr>
          <p:cNvSpPr/>
          <p:nvPr userDrawn="1"/>
        </p:nvSpPr>
        <p:spPr>
          <a:xfrm>
            <a:off x="6176553" y="0"/>
            <a:ext cx="6053547" cy="6858001"/>
          </a:xfrm>
          <a:custGeom>
            <a:avLst/>
            <a:gdLst>
              <a:gd name="connsiteX0" fmla="*/ 689761 w 6053547"/>
              <a:gd name="connsiteY0" fmla="*/ 6477372 h 6858001"/>
              <a:gd name="connsiteX1" fmla="*/ 1062019 w 6053547"/>
              <a:gd name="connsiteY1" fmla="*/ 6858001 h 6858001"/>
              <a:gd name="connsiteX2" fmla="*/ 492169 w 6053547"/>
              <a:gd name="connsiteY2" fmla="*/ 6858001 h 6858001"/>
              <a:gd name="connsiteX3" fmla="*/ 1175592 w 6053547"/>
              <a:gd name="connsiteY3" fmla="*/ 3739284 h 6858001"/>
              <a:gd name="connsiteX4" fmla="*/ 3091010 w 6053547"/>
              <a:gd name="connsiteY4" fmla="*/ 6858000 h 6858001"/>
              <a:gd name="connsiteX5" fmla="*/ 1809782 w 6053547"/>
              <a:gd name="connsiteY5" fmla="*/ 6858000 h 6858001"/>
              <a:gd name="connsiteX6" fmla="*/ 0 w 6053547"/>
              <a:gd name="connsiteY6" fmla="*/ 4998864 h 6858001"/>
              <a:gd name="connsiteX7" fmla="*/ 2795031 w 6053547"/>
              <a:gd name="connsiteY7" fmla="*/ 473374 h 6858001"/>
              <a:gd name="connsiteX8" fmla="*/ 4761084 w 6053547"/>
              <a:gd name="connsiteY8" fmla="*/ 6858000 h 6858001"/>
              <a:gd name="connsiteX9" fmla="*/ 3802047 w 6053547"/>
              <a:gd name="connsiteY9" fmla="*/ 6858000 h 6858001"/>
              <a:gd name="connsiteX10" fmla="*/ 731747 w 6053547"/>
              <a:gd name="connsiteY10" fmla="*/ 2011861 h 6858001"/>
              <a:gd name="connsiteX11" fmla="*/ 3165994 w 6053547"/>
              <a:gd name="connsiteY11" fmla="*/ 0 h 6858001"/>
              <a:gd name="connsiteX12" fmla="*/ 6034022 w 6053547"/>
              <a:gd name="connsiteY12" fmla="*/ 0 h 6858001"/>
              <a:gd name="connsiteX13" fmla="*/ 6053547 w 6053547"/>
              <a:gd name="connsiteY13" fmla="*/ 6858000 h 6858001"/>
              <a:gd name="connsiteX14" fmla="*/ 5269008 w 6053547"/>
              <a:gd name="connsiteY14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53547" h="6858001">
                <a:moveTo>
                  <a:pt x="689761" y="6477372"/>
                </a:moveTo>
                <a:lnTo>
                  <a:pt x="1062019" y="6858001"/>
                </a:lnTo>
                <a:lnTo>
                  <a:pt x="492169" y="6858001"/>
                </a:lnTo>
                <a:close/>
                <a:moveTo>
                  <a:pt x="1175592" y="3739284"/>
                </a:moveTo>
                <a:lnTo>
                  <a:pt x="3091010" y="6858000"/>
                </a:lnTo>
                <a:lnTo>
                  <a:pt x="1809782" y="6858000"/>
                </a:lnTo>
                <a:lnTo>
                  <a:pt x="0" y="4998864"/>
                </a:lnTo>
                <a:close/>
                <a:moveTo>
                  <a:pt x="2795031" y="473374"/>
                </a:moveTo>
                <a:lnTo>
                  <a:pt x="4761084" y="6858000"/>
                </a:lnTo>
                <a:lnTo>
                  <a:pt x="3802047" y="6858000"/>
                </a:lnTo>
                <a:lnTo>
                  <a:pt x="731747" y="2011861"/>
                </a:lnTo>
                <a:close/>
                <a:moveTo>
                  <a:pt x="3165994" y="0"/>
                </a:moveTo>
                <a:lnTo>
                  <a:pt x="6034022" y="0"/>
                </a:lnTo>
                <a:lnTo>
                  <a:pt x="6053547" y="6858000"/>
                </a:lnTo>
                <a:lnTo>
                  <a:pt x="5269008" y="6858000"/>
                </a:lnTo>
                <a:close/>
              </a:path>
            </a:pathLst>
          </a:custGeom>
          <a:blipFill>
            <a:blip r:embed="rId4"/>
            <a:srcRect/>
            <a:stretch>
              <a:fillRect l="-23988" t="-889" r="-49396" b="-1111"/>
            </a:stretch>
          </a:blipFill>
          <a:ln w="299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405A84-5969-4F1D-BAF3-2E612DD8708C}"/>
              </a:ext>
            </a:extLst>
          </p:cNvPr>
          <p:cNvSpPr/>
          <p:nvPr userDrawn="1"/>
        </p:nvSpPr>
        <p:spPr>
          <a:xfrm>
            <a:off x="6176553" y="0"/>
            <a:ext cx="6053547" cy="6858001"/>
          </a:xfrm>
          <a:custGeom>
            <a:avLst/>
            <a:gdLst>
              <a:gd name="connsiteX0" fmla="*/ 689761 w 6053547"/>
              <a:gd name="connsiteY0" fmla="*/ 6477372 h 6858001"/>
              <a:gd name="connsiteX1" fmla="*/ 1062019 w 6053547"/>
              <a:gd name="connsiteY1" fmla="*/ 6858001 h 6858001"/>
              <a:gd name="connsiteX2" fmla="*/ 492169 w 6053547"/>
              <a:gd name="connsiteY2" fmla="*/ 6858001 h 6858001"/>
              <a:gd name="connsiteX3" fmla="*/ 1175592 w 6053547"/>
              <a:gd name="connsiteY3" fmla="*/ 3739284 h 6858001"/>
              <a:gd name="connsiteX4" fmla="*/ 3091010 w 6053547"/>
              <a:gd name="connsiteY4" fmla="*/ 6858000 h 6858001"/>
              <a:gd name="connsiteX5" fmla="*/ 1809782 w 6053547"/>
              <a:gd name="connsiteY5" fmla="*/ 6858000 h 6858001"/>
              <a:gd name="connsiteX6" fmla="*/ 0 w 6053547"/>
              <a:gd name="connsiteY6" fmla="*/ 4998864 h 6858001"/>
              <a:gd name="connsiteX7" fmla="*/ 2795031 w 6053547"/>
              <a:gd name="connsiteY7" fmla="*/ 473374 h 6858001"/>
              <a:gd name="connsiteX8" fmla="*/ 4761084 w 6053547"/>
              <a:gd name="connsiteY8" fmla="*/ 6858000 h 6858001"/>
              <a:gd name="connsiteX9" fmla="*/ 3802047 w 6053547"/>
              <a:gd name="connsiteY9" fmla="*/ 6858000 h 6858001"/>
              <a:gd name="connsiteX10" fmla="*/ 731747 w 6053547"/>
              <a:gd name="connsiteY10" fmla="*/ 2011861 h 6858001"/>
              <a:gd name="connsiteX11" fmla="*/ 3165994 w 6053547"/>
              <a:gd name="connsiteY11" fmla="*/ 0 h 6858001"/>
              <a:gd name="connsiteX12" fmla="*/ 6034022 w 6053547"/>
              <a:gd name="connsiteY12" fmla="*/ 0 h 6858001"/>
              <a:gd name="connsiteX13" fmla="*/ 6053547 w 6053547"/>
              <a:gd name="connsiteY13" fmla="*/ 6858000 h 6858001"/>
              <a:gd name="connsiteX14" fmla="*/ 5269008 w 6053547"/>
              <a:gd name="connsiteY14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53547" h="6858001">
                <a:moveTo>
                  <a:pt x="689761" y="6477372"/>
                </a:moveTo>
                <a:lnTo>
                  <a:pt x="1062019" y="6858001"/>
                </a:lnTo>
                <a:lnTo>
                  <a:pt x="492169" y="6858001"/>
                </a:lnTo>
                <a:close/>
                <a:moveTo>
                  <a:pt x="1175592" y="3739284"/>
                </a:moveTo>
                <a:lnTo>
                  <a:pt x="3091010" y="6858000"/>
                </a:lnTo>
                <a:lnTo>
                  <a:pt x="1809782" y="6858000"/>
                </a:lnTo>
                <a:lnTo>
                  <a:pt x="0" y="4998864"/>
                </a:lnTo>
                <a:close/>
                <a:moveTo>
                  <a:pt x="2795031" y="473374"/>
                </a:moveTo>
                <a:lnTo>
                  <a:pt x="4761084" y="6858000"/>
                </a:lnTo>
                <a:lnTo>
                  <a:pt x="3802047" y="6858000"/>
                </a:lnTo>
                <a:lnTo>
                  <a:pt x="731747" y="2011861"/>
                </a:lnTo>
                <a:close/>
                <a:moveTo>
                  <a:pt x="3165994" y="0"/>
                </a:moveTo>
                <a:lnTo>
                  <a:pt x="6034022" y="0"/>
                </a:lnTo>
                <a:lnTo>
                  <a:pt x="6053547" y="6858000"/>
                </a:lnTo>
                <a:lnTo>
                  <a:pt x="5269008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75000"/>
                  <a:alpha val="80000"/>
                </a:schemeClr>
              </a:gs>
            </a:gsLst>
            <a:lin ang="5400000" scaled="1"/>
          </a:gradFill>
          <a:ln w="299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01CAA89-7585-4C79-813C-BA98382AA770}"/>
              </a:ext>
            </a:extLst>
          </p:cNvPr>
          <p:cNvSpPr txBox="1"/>
          <p:nvPr userDrawn="1"/>
        </p:nvSpPr>
        <p:spPr>
          <a:xfrm>
            <a:off x="301225" y="2884609"/>
            <a:ext cx="3562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 Licensed California Cannabis Testing Lab</a:t>
            </a:r>
          </a:p>
          <a:p>
            <a:pPr algn="ctr"/>
            <a:r>
              <a:rPr lang="en-US" sz="1200" dirty="0"/>
              <a:t>&amp; Contract Research Lab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8498729-8E0E-452C-9DE5-20C4280E68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339" y="5310000"/>
            <a:ext cx="4536000" cy="1548000"/>
          </a:xfrm>
          <a:solidFill>
            <a:schemeClr val="bg1">
              <a:lumMod val="85000"/>
              <a:alpha val="80000"/>
            </a:schemeClr>
          </a:solidFill>
        </p:spPr>
        <p:txBody>
          <a:bodyPr lIns="288000" tIns="252000"/>
          <a:lstStyle>
            <a:lvl1pPr marL="0" indent="0">
              <a:spcBef>
                <a:spcPts val="500"/>
              </a:spcBef>
              <a:buNone/>
              <a:defRPr sz="13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500"/>
              </a:spcBef>
              <a:buNone/>
              <a:defRPr sz="10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02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F6ED01E-03BA-4CB7-BDDB-4A7F0B0DA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583" y="5310000"/>
            <a:ext cx="2778470" cy="1548000"/>
          </a:xfrm>
          <a:solidFill>
            <a:schemeClr val="bg1">
              <a:lumMod val="95000"/>
            </a:schemeClr>
          </a:solidFill>
        </p:spPr>
        <p:txBody>
          <a:bodyPr lIns="288000" tIns="252000"/>
          <a:lstStyle>
            <a:lvl1pPr marL="0" indent="0">
              <a:spcBef>
                <a:spcPts val="500"/>
              </a:spcBef>
              <a:buNone/>
              <a:defRPr sz="13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500"/>
              </a:spcBef>
              <a:buNone/>
              <a:defRPr sz="10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01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0354" y="197121"/>
            <a:ext cx="10711545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/>
              <a:t>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80354" y="1786436"/>
            <a:ext cx="10711545" cy="330606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C51713D-9A60-48EF-A25A-764AEDE9E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6626" y="5310000"/>
            <a:ext cx="3103200" cy="1548000"/>
          </a:xfrm>
          <a:solidFill>
            <a:schemeClr val="bg1">
              <a:lumMod val="95000"/>
            </a:schemeClr>
          </a:solidFill>
        </p:spPr>
        <p:txBody>
          <a:bodyPr lIns="288000" tIns="252000"/>
          <a:lstStyle>
            <a:lvl1pPr marL="0" indent="0">
              <a:spcBef>
                <a:spcPts val="500"/>
              </a:spcBef>
              <a:buNone/>
              <a:defRPr sz="13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500"/>
              </a:spcBef>
              <a:buNone/>
              <a:defRPr sz="10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3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787583" y="1181100"/>
            <a:ext cx="288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44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0B8C-6890-40AC-B391-5BF7543B3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45BFA-C4D1-4ADA-B0C9-CC00B0375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0660C-C637-4823-B3E3-F084ADA1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DB-514E-4453-A027-502E79F34D39}" type="datetime1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4D45-B83F-4907-8F58-09F1A04F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4D37A-AECD-4773-84B3-D3E97B77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B328-F51A-4A81-ABC1-8B0C6C15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7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9AE6B-B701-472F-85D3-D8BCAE2896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10607C2-3573-40CC-80A5-19FE2997EFFD}"/>
              </a:ext>
            </a:extLst>
          </p:cNvPr>
          <p:cNvGrpSpPr/>
          <p:nvPr userDrawn="1"/>
        </p:nvGrpSpPr>
        <p:grpSpPr>
          <a:xfrm>
            <a:off x="6758215" y="534670"/>
            <a:ext cx="4934223" cy="5803901"/>
            <a:chOff x="6821715" y="520700"/>
            <a:chExt cx="4934223" cy="5803901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EBFA232-673F-45A9-829B-F414F5874310}"/>
                </a:ext>
              </a:extLst>
            </p:cNvPr>
            <p:cNvSpPr/>
            <p:nvPr/>
          </p:nvSpPr>
          <p:spPr>
            <a:xfrm>
              <a:off x="6919385" y="4135074"/>
              <a:ext cx="2605345" cy="2189526"/>
            </a:xfrm>
            <a:custGeom>
              <a:avLst/>
              <a:gdLst>
                <a:gd name="connsiteX0" fmla="*/ 463942 w 2605345"/>
                <a:gd name="connsiteY0" fmla="*/ 0 h 2189526"/>
                <a:gd name="connsiteX1" fmla="*/ 2605345 w 2605345"/>
                <a:gd name="connsiteY1" fmla="*/ 2189526 h 2189526"/>
                <a:gd name="connsiteX2" fmla="*/ 1918779 w 2605345"/>
                <a:gd name="connsiteY2" fmla="*/ 2189526 h 2189526"/>
                <a:gd name="connsiteX3" fmla="*/ 0 w 2605345"/>
                <a:gd name="connsiteY3" fmla="*/ 893697 h 218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5345" h="2189526">
                  <a:moveTo>
                    <a:pt x="463942" y="0"/>
                  </a:moveTo>
                  <a:lnTo>
                    <a:pt x="2605345" y="2189526"/>
                  </a:lnTo>
                  <a:lnTo>
                    <a:pt x="1918779" y="2189526"/>
                  </a:lnTo>
                  <a:lnTo>
                    <a:pt x="0" y="893697"/>
                  </a:lnTo>
                  <a:close/>
                </a:path>
              </a:pathLst>
            </a:custGeom>
            <a:solidFill>
              <a:srgbClr val="226BA1"/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799AD40-8583-4F92-820B-A47F2C36F554}"/>
                </a:ext>
              </a:extLst>
            </p:cNvPr>
            <p:cNvSpPr/>
            <p:nvPr/>
          </p:nvSpPr>
          <p:spPr>
            <a:xfrm>
              <a:off x="7551585" y="6051879"/>
              <a:ext cx="499243" cy="272721"/>
            </a:xfrm>
            <a:custGeom>
              <a:avLst/>
              <a:gdLst>
                <a:gd name="connsiteX0" fmla="*/ 95453 w 499243"/>
                <a:gd name="connsiteY0" fmla="*/ 0 h 272721"/>
                <a:gd name="connsiteX1" fmla="*/ 499243 w 499243"/>
                <a:gd name="connsiteY1" fmla="*/ 272721 h 272721"/>
                <a:gd name="connsiteX2" fmla="*/ 0 w 499243"/>
                <a:gd name="connsiteY2" fmla="*/ 272721 h 27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43" h="272721">
                  <a:moveTo>
                    <a:pt x="95453" y="0"/>
                  </a:moveTo>
                  <a:lnTo>
                    <a:pt x="499243" y="272721"/>
                  </a:lnTo>
                  <a:lnTo>
                    <a:pt x="0" y="272721"/>
                  </a:lnTo>
                  <a:close/>
                </a:path>
              </a:pathLst>
            </a:custGeom>
            <a:solidFill>
              <a:srgbClr val="226BA1"/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CBCC09-F224-464F-B5C9-59D866103C8F}"/>
                </a:ext>
              </a:extLst>
            </p:cNvPr>
            <p:cNvSpPr/>
            <p:nvPr/>
          </p:nvSpPr>
          <p:spPr>
            <a:xfrm>
              <a:off x="6821715" y="1905716"/>
              <a:ext cx="3671156" cy="4418885"/>
            </a:xfrm>
            <a:custGeom>
              <a:avLst/>
              <a:gdLst>
                <a:gd name="connsiteX0" fmla="*/ 957185 w 3671156"/>
                <a:gd name="connsiteY0" fmla="*/ 0 h 4418885"/>
                <a:gd name="connsiteX1" fmla="*/ 3671156 w 3671156"/>
                <a:gd name="connsiteY1" fmla="*/ 4418885 h 4418885"/>
                <a:gd name="connsiteX2" fmla="*/ 3303289 w 3671156"/>
                <a:gd name="connsiteY2" fmla="*/ 4418885 h 4418885"/>
                <a:gd name="connsiteX3" fmla="*/ 0 w 3671156"/>
                <a:gd name="connsiteY3" fmla="*/ 1025554 h 441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1156" h="4418885">
                  <a:moveTo>
                    <a:pt x="957185" y="0"/>
                  </a:moveTo>
                  <a:lnTo>
                    <a:pt x="3671156" y="4418885"/>
                  </a:lnTo>
                  <a:lnTo>
                    <a:pt x="3303289" y="4418885"/>
                  </a:lnTo>
                  <a:lnTo>
                    <a:pt x="0" y="1025554"/>
                  </a:lnTo>
                  <a:close/>
                </a:path>
              </a:pathLst>
            </a:custGeom>
            <a:solidFill>
              <a:srgbClr val="226BA1"/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397F786-F926-4717-BA3F-75038C8E74A2}"/>
                </a:ext>
              </a:extLst>
            </p:cNvPr>
            <p:cNvSpPr/>
            <p:nvPr/>
          </p:nvSpPr>
          <p:spPr>
            <a:xfrm>
              <a:off x="7431103" y="520701"/>
              <a:ext cx="3845953" cy="5803899"/>
            </a:xfrm>
            <a:custGeom>
              <a:avLst/>
              <a:gdLst>
                <a:gd name="connsiteX0" fmla="*/ 0 w 3845953"/>
                <a:gd name="connsiteY0" fmla="*/ 0 h 5803899"/>
                <a:gd name="connsiteX1" fmla="*/ 2058705 w 3845953"/>
                <a:gd name="connsiteY1" fmla="*/ 0 h 5803899"/>
                <a:gd name="connsiteX2" fmla="*/ 3845953 w 3845953"/>
                <a:gd name="connsiteY2" fmla="*/ 5803899 h 5803899"/>
                <a:gd name="connsiteX3" fmla="*/ 3677141 w 3845953"/>
                <a:gd name="connsiteY3" fmla="*/ 5803899 h 580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5953" h="5803899">
                  <a:moveTo>
                    <a:pt x="0" y="0"/>
                  </a:moveTo>
                  <a:lnTo>
                    <a:pt x="2058705" y="0"/>
                  </a:lnTo>
                  <a:lnTo>
                    <a:pt x="3845953" y="5803899"/>
                  </a:lnTo>
                  <a:lnTo>
                    <a:pt x="3677141" y="5803899"/>
                  </a:lnTo>
                  <a:close/>
                </a:path>
              </a:pathLst>
            </a:custGeom>
            <a:solidFill>
              <a:srgbClr val="226BA1"/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15B1740-E9E1-43B9-A298-86A214BE16C5}"/>
                </a:ext>
              </a:extLst>
            </p:cNvPr>
            <p:cNvSpPr/>
            <p:nvPr/>
          </p:nvSpPr>
          <p:spPr>
            <a:xfrm>
              <a:off x="9908407" y="520700"/>
              <a:ext cx="1847531" cy="5803900"/>
            </a:xfrm>
            <a:custGeom>
              <a:avLst/>
              <a:gdLst>
                <a:gd name="connsiteX0" fmla="*/ 0 w 1847531"/>
                <a:gd name="connsiteY0" fmla="*/ 0 h 5803900"/>
                <a:gd name="connsiteX1" fmla="*/ 1831009 w 1847531"/>
                <a:gd name="connsiteY1" fmla="*/ 0 h 5803900"/>
                <a:gd name="connsiteX2" fmla="*/ 1847531 w 1847531"/>
                <a:gd name="connsiteY2" fmla="*/ 5803900 h 5803900"/>
                <a:gd name="connsiteX3" fmla="*/ 1779794 w 1847531"/>
                <a:gd name="connsiteY3" fmla="*/ 5803900 h 580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531" h="5803900">
                  <a:moveTo>
                    <a:pt x="0" y="0"/>
                  </a:moveTo>
                  <a:lnTo>
                    <a:pt x="1831009" y="0"/>
                  </a:lnTo>
                  <a:lnTo>
                    <a:pt x="1847531" y="5803900"/>
                  </a:lnTo>
                  <a:lnTo>
                    <a:pt x="1779794" y="5803900"/>
                  </a:lnTo>
                  <a:close/>
                </a:path>
              </a:pathLst>
            </a:custGeom>
            <a:solidFill>
              <a:srgbClr val="226BA1"/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1821A08D-56A7-4FE9-9F99-E1A0F4CCDE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3450" y="4267200"/>
            <a:ext cx="5943600" cy="96083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Cover Slide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43A03D2-CEAF-4A1B-AA00-53CA4EDA7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450" y="838200"/>
            <a:ext cx="3048000" cy="2109214"/>
          </a:xfrm>
          <a:prstGeom prst="rect">
            <a:avLst/>
          </a:prstGeom>
        </p:spPr>
      </p:pic>
      <p:pic>
        <p:nvPicPr>
          <p:cNvPr id="15" name="Picture 14" descr="A close up of a plant&#10;&#10;Description automatically generated">
            <a:extLst>
              <a:ext uri="{FF2B5EF4-FFF2-40B4-BE49-F238E27FC236}">
                <a16:creationId xmlns:a16="http://schemas.microsoft.com/office/drawing/2014/main" id="{B40ACEBE-5FF3-4F9B-9937-E5DE0AEDE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32" t="-658" b="12430"/>
          <a:stretch/>
        </p:blipFill>
        <p:spPr>
          <a:xfrm>
            <a:off x="7686675" y="1330325"/>
            <a:ext cx="3993915" cy="5005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976BDE-54EB-4A2B-B91A-6433C2462FFE}"/>
              </a:ext>
            </a:extLst>
          </p:cNvPr>
          <p:cNvSpPr/>
          <p:nvPr/>
        </p:nvSpPr>
        <p:spPr>
          <a:xfrm>
            <a:off x="494393" y="493488"/>
            <a:ext cx="11203214" cy="5871026"/>
          </a:xfrm>
          <a:prstGeom prst="rect">
            <a:avLst/>
          </a:prstGeom>
          <a:noFill/>
          <a:ln w="508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1FAD654-2449-48C2-A85A-FA57E964858F}"/>
              </a:ext>
            </a:extLst>
          </p:cNvPr>
          <p:cNvSpPr txBox="1"/>
          <p:nvPr userDrawn="1"/>
        </p:nvSpPr>
        <p:spPr>
          <a:xfrm>
            <a:off x="907557" y="3151309"/>
            <a:ext cx="29786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A Licensed California Cannabis Testing Lab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&amp; Contract Research Lab</a:t>
            </a:r>
          </a:p>
        </p:txBody>
      </p:sp>
    </p:spTree>
    <p:extLst>
      <p:ext uri="{BB962C8B-B14F-4D97-AF65-F5344CB8AC3E}">
        <p14:creationId xmlns:p14="http://schemas.microsoft.com/office/powerpoint/2010/main" val="324159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8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26846-C17A-4F7F-9C34-0836313E3955}"/>
              </a:ext>
            </a:extLst>
          </p:cNvPr>
          <p:cNvSpPr/>
          <p:nvPr userDrawn="1"/>
        </p:nvSpPr>
        <p:spPr>
          <a:xfrm>
            <a:off x="2794000" y="0"/>
            <a:ext cx="9398000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80000"/>
                </a:schemeClr>
              </a:gs>
              <a:gs pos="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5CCAAAA-53A4-41D8-A930-B18D981D46E9}"/>
              </a:ext>
            </a:extLst>
          </p:cNvPr>
          <p:cNvGrpSpPr/>
          <p:nvPr userDrawn="1"/>
        </p:nvGrpSpPr>
        <p:grpSpPr>
          <a:xfrm>
            <a:off x="7848600" y="-1"/>
            <a:ext cx="4345781" cy="6922997"/>
            <a:chOff x="7848600" y="-1"/>
            <a:chExt cx="4345781" cy="692299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42192AE-B5F9-499F-ABBD-70A74FA7F8AC}"/>
                </a:ext>
              </a:extLst>
            </p:cNvPr>
            <p:cNvSpPr/>
            <p:nvPr/>
          </p:nvSpPr>
          <p:spPr>
            <a:xfrm>
              <a:off x="7948482" y="2493118"/>
              <a:ext cx="4030341" cy="3635797"/>
            </a:xfrm>
            <a:custGeom>
              <a:avLst/>
              <a:gdLst>
                <a:gd name="connsiteX0" fmla="*/ 90081 w 765211"/>
                <a:gd name="connsiteY0" fmla="*/ 0 h 690302"/>
                <a:gd name="connsiteX1" fmla="*/ 0 w 765211"/>
                <a:gd name="connsiteY1" fmla="*/ 173524 h 690302"/>
                <a:gd name="connsiteX2" fmla="*/ 765211 w 765211"/>
                <a:gd name="connsiteY2" fmla="*/ 690302 h 69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5211" h="690302">
                  <a:moveTo>
                    <a:pt x="90081" y="0"/>
                  </a:moveTo>
                  <a:lnTo>
                    <a:pt x="0" y="173524"/>
                  </a:lnTo>
                  <a:lnTo>
                    <a:pt x="765211" y="690302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A509F0-8E90-402A-9A03-5A0B1C5C375A}"/>
                </a:ext>
              </a:extLst>
            </p:cNvPr>
            <p:cNvSpPr/>
            <p:nvPr/>
          </p:nvSpPr>
          <p:spPr>
            <a:xfrm>
              <a:off x="8465382" y="4453352"/>
              <a:ext cx="3181321" cy="1995190"/>
            </a:xfrm>
            <a:custGeom>
              <a:avLst/>
              <a:gdLst>
                <a:gd name="connsiteX0" fmla="*/ 43144 w 604014"/>
                <a:gd name="connsiteY0" fmla="*/ 0 h 378812"/>
                <a:gd name="connsiteX1" fmla="*/ 0 w 604014"/>
                <a:gd name="connsiteY1" fmla="*/ 123268 h 378812"/>
                <a:gd name="connsiteX2" fmla="*/ 604014 w 604014"/>
                <a:gd name="connsiteY2" fmla="*/ 378813 h 37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4014" h="378812">
                  <a:moveTo>
                    <a:pt x="43144" y="0"/>
                  </a:moveTo>
                  <a:lnTo>
                    <a:pt x="0" y="123268"/>
                  </a:lnTo>
                  <a:lnTo>
                    <a:pt x="604014" y="378813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B939B0-A889-46A4-BBAB-BF722182BBE6}"/>
                </a:ext>
              </a:extLst>
            </p:cNvPr>
            <p:cNvSpPr/>
            <p:nvPr/>
          </p:nvSpPr>
          <p:spPr>
            <a:xfrm>
              <a:off x="7848600" y="213249"/>
              <a:ext cx="4345781" cy="5513029"/>
            </a:xfrm>
            <a:custGeom>
              <a:avLst/>
              <a:gdLst>
                <a:gd name="connsiteX0" fmla="*/ 978871 w 4345781"/>
                <a:gd name="connsiteY0" fmla="*/ 0 h 5513029"/>
                <a:gd name="connsiteX1" fmla="*/ 4345781 w 4345781"/>
                <a:gd name="connsiteY1" fmla="*/ 5481999 h 5513029"/>
                <a:gd name="connsiteX2" fmla="*/ 4345781 w 4345781"/>
                <a:gd name="connsiteY2" fmla="*/ 5513029 h 5513029"/>
                <a:gd name="connsiteX3" fmla="*/ 0 w 4345781"/>
                <a:gd name="connsiteY3" fmla="*/ 1048790 h 551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5781" h="5513029">
                  <a:moveTo>
                    <a:pt x="978871" y="0"/>
                  </a:moveTo>
                  <a:lnTo>
                    <a:pt x="4345781" y="5481999"/>
                  </a:lnTo>
                  <a:lnTo>
                    <a:pt x="4345781" y="5513029"/>
                  </a:lnTo>
                  <a:lnTo>
                    <a:pt x="0" y="104879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E6D440-891F-403B-BFF3-F51049F8991A}"/>
                </a:ext>
              </a:extLst>
            </p:cNvPr>
            <p:cNvSpPr/>
            <p:nvPr/>
          </p:nvSpPr>
          <p:spPr>
            <a:xfrm>
              <a:off x="9339373" y="5961611"/>
              <a:ext cx="2272369" cy="961385"/>
            </a:xfrm>
            <a:custGeom>
              <a:avLst/>
              <a:gdLst>
                <a:gd name="connsiteX0" fmla="*/ 0 w 431438"/>
                <a:gd name="connsiteY0" fmla="*/ 0 h 182531"/>
                <a:gd name="connsiteX1" fmla="*/ 1422 w 431438"/>
                <a:gd name="connsiteY1" fmla="*/ 98615 h 182531"/>
                <a:gd name="connsiteX2" fmla="*/ 431439 w 431438"/>
                <a:gd name="connsiteY2" fmla="*/ 182532 h 18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438" h="182531">
                  <a:moveTo>
                    <a:pt x="0" y="0"/>
                  </a:moveTo>
                  <a:lnTo>
                    <a:pt x="1422" y="98615"/>
                  </a:lnTo>
                  <a:lnTo>
                    <a:pt x="431439" y="182532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0295924-855F-46D0-AD39-29EA66F76659}"/>
                </a:ext>
              </a:extLst>
            </p:cNvPr>
            <p:cNvSpPr/>
            <p:nvPr/>
          </p:nvSpPr>
          <p:spPr>
            <a:xfrm>
              <a:off x="9234063" y="-1"/>
              <a:ext cx="2957937" cy="4668728"/>
            </a:xfrm>
            <a:custGeom>
              <a:avLst/>
              <a:gdLst>
                <a:gd name="connsiteX0" fmla="*/ 0 w 2957937"/>
                <a:gd name="connsiteY0" fmla="*/ 0 h 4668728"/>
                <a:gd name="connsiteX1" fmla="*/ 1713575 w 2957937"/>
                <a:gd name="connsiteY1" fmla="*/ 0 h 4668728"/>
                <a:gd name="connsiteX2" fmla="*/ 2957937 w 2957937"/>
                <a:gd name="connsiteY2" fmla="*/ 4040935 h 4668728"/>
                <a:gd name="connsiteX3" fmla="*/ 2957937 w 2957937"/>
                <a:gd name="connsiteY3" fmla="*/ 4668728 h 466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7937" h="4668728">
                  <a:moveTo>
                    <a:pt x="0" y="0"/>
                  </a:moveTo>
                  <a:lnTo>
                    <a:pt x="1713575" y="0"/>
                  </a:lnTo>
                  <a:lnTo>
                    <a:pt x="2957937" y="4040935"/>
                  </a:lnTo>
                  <a:lnTo>
                    <a:pt x="2957937" y="4668728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26F1B5D-74E3-465D-828F-A138ACC90253}"/>
                </a:ext>
              </a:extLst>
            </p:cNvPr>
            <p:cNvSpPr/>
            <p:nvPr/>
          </p:nvSpPr>
          <p:spPr>
            <a:xfrm>
              <a:off x="11374176" y="-1"/>
              <a:ext cx="817824" cy="2666920"/>
            </a:xfrm>
            <a:custGeom>
              <a:avLst/>
              <a:gdLst>
                <a:gd name="connsiteX0" fmla="*/ 0 w 817824"/>
                <a:gd name="connsiteY0" fmla="*/ 0 h 2666920"/>
                <a:gd name="connsiteX1" fmla="*/ 817824 w 817824"/>
                <a:gd name="connsiteY1" fmla="*/ 0 h 2666920"/>
                <a:gd name="connsiteX2" fmla="*/ 817824 w 817824"/>
                <a:gd name="connsiteY2" fmla="*/ 2666920 h 26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7824" h="2666920">
                  <a:moveTo>
                    <a:pt x="0" y="0"/>
                  </a:moveTo>
                  <a:lnTo>
                    <a:pt x="817824" y="0"/>
                  </a:lnTo>
                  <a:lnTo>
                    <a:pt x="817824" y="266692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47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3F227546-B02A-44CE-BDF6-BF2CBE2CD7C3}"/>
              </a:ext>
            </a:extLst>
          </p:cNvPr>
          <p:cNvSpPr/>
          <p:nvPr userDrawn="1"/>
        </p:nvSpPr>
        <p:spPr>
          <a:xfrm>
            <a:off x="2895600" y="0"/>
            <a:ext cx="95250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2BB9C-33F9-461A-8E5D-25CB089424FC}"/>
              </a:ext>
            </a:extLst>
          </p:cNvPr>
          <p:cNvSpPr/>
          <p:nvPr userDrawn="1"/>
        </p:nvSpPr>
        <p:spPr>
          <a:xfrm>
            <a:off x="0" y="0"/>
            <a:ext cx="29146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6E2BC87E-6D3F-4EC2-B737-F8079531BFA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04800" y="2444269"/>
            <a:ext cx="2349500" cy="110047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3200" b="1" cap="none" spc="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CDF7CAE-AC30-4DFB-8886-31BF33827F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04800" y="4107406"/>
            <a:ext cx="23495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cap="none" spc="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707768-B67E-4105-A5CC-5E52F7A38B94}"/>
              </a:ext>
            </a:extLst>
          </p:cNvPr>
          <p:cNvCxnSpPr/>
          <p:nvPr userDrawn="1"/>
        </p:nvCxnSpPr>
        <p:spPr>
          <a:xfrm>
            <a:off x="284375" y="3826077"/>
            <a:ext cx="55245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753BD5B6-1D3E-4F44-8A6D-C25F83D9E4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0" y="5867400"/>
            <a:ext cx="1023157" cy="7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4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7F23-801C-48A5-B20A-5E1C7AB46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1F40C-3214-43AF-8F7A-DD830B0CA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48D4F-0728-420A-BDFF-EE434857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3ADA-DE36-4C9B-8B38-55F41D1DE166}" type="datetime1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91E65-857B-4D4C-99A9-0D04D35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0C612-E5D3-408A-9071-3B9F11B0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B328-F51A-4A81-ABC1-8B0C6C15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4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9" y="266699"/>
            <a:ext cx="11582401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5CA0D-1290-4828-91F3-4F510475F8F8}"/>
              </a:ext>
            </a:extLst>
          </p:cNvPr>
          <p:cNvSpPr txBox="1"/>
          <p:nvPr userDrawn="1"/>
        </p:nvSpPr>
        <p:spPr>
          <a:xfrm>
            <a:off x="9161142" y="6303088"/>
            <a:ext cx="2371726" cy="4572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900" dirty="0" err="1">
                <a:solidFill>
                  <a:schemeClr val="tx2"/>
                </a:solidFill>
              </a:rPr>
              <a:t>Niva</a:t>
            </a:r>
            <a:r>
              <a:rPr lang="en-US" sz="900" dirty="0">
                <a:solidFill>
                  <a:schemeClr val="tx2"/>
                </a:solidFill>
              </a:rPr>
              <a:t> Labs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DE3FA-092B-4818-B119-725D5FE31CD9}"/>
              </a:ext>
            </a:extLst>
          </p:cNvPr>
          <p:cNvSpPr txBox="1"/>
          <p:nvPr userDrawn="1"/>
        </p:nvSpPr>
        <p:spPr>
          <a:xfrm>
            <a:off x="11704318" y="6303088"/>
            <a:ext cx="182880" cy="4572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6E50C3A9-A1C5-42D9-B08B-06176D99F5D4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800" dirty="0">
              <a:solidFill>
                <a:schemeClr val="tx2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032386-10BF-4409-8BB6-6FD9CE393668}"/>
              </a:ext>
            </a:extLst>
          </p:cNvPr>
          <p:cNvCxnSpPr/>
          <p:nvPr userDrawn="1"/>
        </p:nvCxnSpPr>
        <p:spPr>
          <a:xfrm>
            <a:off x="11675266" y="6388894"/>
            <a:ext cx="0" cy="280987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95A4B38D-7D16-4E48-9687-9D49C43A7D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4800" y="6248400"/>
            <a:ext cx="762000" cy="527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1EDA4D-5551-446C-9A14-6343AFEE6DE9}"/>
              </a:ext>
            </a:extLst>
          </p:cNvPr>
          <p:cNvSpPr txBox="1"/>
          <p:nvPr userDrawn="1"/>
        </p:nvSpPr>
        <p:spPr>
          <a:xfrm>
            <a:off x="3048000" y="6388328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cap="none" dirty="0">
                <a:solidFill>
                  <a:schemeClr val="accent3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24" r:id="rId3"/>
    <p:sldLayoutId id="2147483823" r:id="rId4"/>
    <p:sldLayoutId id="2147483825" r:id="rId5"/>
    <p:sldLayoutId id="2147483828" r:id="rId6"/>
    <p:sldLayoutId id="2147483826" r:id="rId7"/>
    <p:sldLayoutId id="2147483827" r:id="rId8"/>
    <p:sldLayoutId id="2147483830" r:id="rId9"/>
    <p:sldLayoutId id="2147483831" r:id="rId10"/>
    <p:sldLayoutId id="214748383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unebusinessinsights.com/industry-reports/contract-research-organization-cro-services-market-10086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en-US" dirty="0"/>
              <a:t>Investor Pitch Deck</a:t>
            </a:r>
          </a:p>
          <a:p>
            <a:pPr lvl="1"/>
            <a:r>
              <a:rPr lang="en-US" dirty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30065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3E95D-32DB-4314-982D-2CDEBFB63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150" y="3025556"/>
            <a:ext cx="5275580" cy="3146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C73B0-9594-40BA-9662-BFF6B788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316477"/>
            <a:ext cx="11582401" cy="792843"/>
          </a:xfrm>
        </p:spPr>
        <p:txBody>
          <a:bodyPr/>
          <a:lstStyle/>
          <a:p>
            <a:r>
              <a:rPr lang="en-US" dirty="0"/>
              <a:t>Revenue To Date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E5DB24-EBC4-4B42-8327-98616FF4A894}"/>
              </a:ext>
            </a:extLst>
          </p:cNvPr>
          <p:cNvSpPr txBox="1"/>
          <p:nvPr/>
        </p:nvSpPr>
        <p:spPr>
          <a:xfrm>
            <a:off x="304800" y="1219200"/>
            <a:ext cx="2640448" cy="1695450"/>
          </a:xfrm>
          <a:prstGeom prst="rect">
            <a:avLst/>
          </a:prstGeom>
          <a:noFill/>
        </p:spPr>
        <p:txBody>
          <a:bodyPr wrap="square" lIns="0" rIns="0" numCol="1">
            <a:no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GB" b="1" dirty="0">
                <a:solidFill>
                  <a:schemeClr val="accent1"/>
                </a:solidFill>
              </a:rPr>
              <a:t>Testing</a:t>
            </a:r>
          </a:p>
          <a:p>
            <a:pPr marL="182880" indent="-18288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Exponential growth</a:t>
            </a:r>
          </a:p>
          <a:p>
            <a:pPr marL="182880" indent="-18288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Top-5 brand signed</a:t>
            </a:r>
          </a:p>
          <a:p>
            <a:pPr marL="182880" indent="-18288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Discussions with other major brands</a:t>
            </a:r>
          </a:p>
          <a:p>
            <a:pPr marL="182880" indent="-18288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83976A-F828-4EE5-8C95-8A2E66AE4FBF}"/>
              </a:ext>
            </a:extLst>
          </p:cNvPr>
          <p:cNvCxnSpPr>
            <a:cxnSpLocks/>
          </p:cNvCxnSpPr>
          <p:nvPr/>
        </p:nvCxnSpPr>
        <p:spPr>
          <a:xfrm>
            <a:off x="3079246" y="1219200"/>
            <a:ext cx="0" cy="49149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177F2E3-1B1F-48C1-BFC9-D6F5562DD33B}"/>
              </a:ext>
            </a:extLst>
          </p:cNvPr>
          <p:cNvSpPr/>
          <p:nvPr/>
        </p:nvSpPr>
        <p:spPr>
          <a:xfrm>
            <a:off x="-140816" y="3250806"/>
            <a:ext cx="2814528" cy="324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Research Contracts</a:t>
            </a: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7573A5-3ED0-45AA-A7CA-98B5A0B634E5}"/>
              </a:ext>
            </a:extLst>
          </p:cNvPr>
          <p:cNvCxnSpPr>
            <a:cxnSpLocks/>
          </p:cNvCxnSpPr>
          <p:nvPr/>
        </p:nvCxnSpPr>
        <p:spPr>
          <a:xfrm>
            <a:off x="304801" y="2865438"/>
            <a:ext cx="24764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C0E22BF-EC8E-45DE-9EF6-2A1D21D3C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696" y="117697"/>
            <a:ext cx="5116133" cy="29606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4D9880-3DAA-4BF4-8957-10004AB063BF}"/>
              </a:ext>
            </a:extLst>
          </p:cNvPr>
          <p:cNvSpPr/>
          <p:nvPr/>
        </p:nvSpPr>
        <p:spPr>
          <a:xfrm>
            <a:off x="107289" y="3462181"/>
            <a:ext cx="2971957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$172K signed by CEO without sales team</a:t>
            </a:r>
          </a:p>
          <a:p>
            <a:pPr marL="182880" indent="-18288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Another $102K in proposals awaiting signature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17EAA-B7EA-4BD0-A656-D72C3A7D7E46}"/>
              </a:ext>
            </a:extLst>
          </p:cNvPr>
          <p:cNvSpPr txBox="1"/>
          <p:nvPr/>
        </p:nvSpPr>
        <p:spPr>
          <a:xfrm>
            <a:off x="8633129" y="5556992"/>
            <a:ext cx="1409700" cy="5404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600" b="1" dirty="0">
                <a:solidFill>
                  <a:schemeClr val="tx2"/>
                </a:solidFill>
              </a:rPr>
              <a:t>Q3-2020 is for </a:t>
            </a:r>
          </a:p>
          <a:p>
            <a:pPr algn="l"/>
            <a:r>
              <a:rPr lang="en-US" sz="1600" b="1" dirty="0">
                <a:solidFill>
                  <a:schemeClr val="tx2"/>
                </a:solidFill>
              </a:rPr>
              <a:t>July only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B19F2C-6EF6-4BF0-86ED-CAF556197125}"/>
              </a:ext>
            </a:extLst>
          </p:cNvPr>
          <p:cNvSpPr/>
          <p:nvPr/>
        </p:nvSpPr>
        <p:spPr>
          <a:xfrm>
            <a:off x="8394700" y="3676650"/>
            <a:ext cx="812800" cy="180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D6ABE-22DE-40CB-AE6A-E06F420FFB13}"/>
              </a:ext>
            </a:extLst>
          </p:cNvPr>
          <p:cNvSpPr txBox="1"/>
          <p:nvPr/>
        </p:nvSpPr>
        <p:spPr>
          <a:xfrm rot="16200000">
            <a:off x="4786905" y="1035677"/>
            <a:ext cx="19558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600" b="1" dirty="0">
                <a:solidFill>
                  <a:srgbClr val="00B050"/>
                </a:solidFill>
              </a:rPr>
              <a:t>Received 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License</a:t>
            </a:r>
          </a:p>
        </p:txBody>
      </p:sp>
    </p:spTree>
    <p:extLst>
      <p:ext uri="{BB962C8B-B14F-4D97-AF65-F5344CB8AC3E}">
        <p14:creationId xmlns:p14="http://schemas.microsoft.com/office/powerpoint/2010/main" val="18313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2888-73C1-4A61-BE5F-C26A6F4B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Perfect Timing for Market Entry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DBE4C-6B77-4CE3-8298-77B5DBE87B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8B354-7C7B-4CF5-AC1D-8DEEC6B30D07}"/>
              </a:ext>
            </a:extLst>
          </p:cNvPr>
          <p:cNvSpPr txBox="1"/>
          <p:nvPr/>
        </p:nvSpPr>
        <p:spPr>
          <a:xfrm>
            <a:off x="304797" y="1219200"/>
            <a:ext cx="6096000" cy="654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Advantages of NOT being early to market: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5C524-D382-4F78-B15D-672C4908D912}"/>
              </a:ext>
            </a:extLst>
          </p:cNvPr>
          <p:cNvSpPr/>
          <p:nvPr/>
        </p:nvSpPr>
        <p:spPr>
          <a:xfrm>
            <a:off x="7884913" y="1219200"/>
            <a:ext cx="4307087" cy="4914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F65853-42CB-4D2C-BF54-99BE2776A03A}"/>
              </a:ext>
            </a:extLst>
          </p:cNvPr>
          <p:cNvSpPr/>
          <p:nvPr/>
        </p:nvSpPr>
        <p:spPr>
          <a:xfrm>
            <a:off x="8029575" y="3167064"/>
            <a:ext cx="3857625" cy="2482837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spcBef>
                <a:spcPts val="1800"/>
              </a:spcBef>
              <a:buClr>
                <a:schemeClr val="accent1"/>
              </a:buClr>
            </a:pPr>
            <a:endParaRPr lang="en-US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spcBef>
                <a:spcPts val="1800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The market has been missing what we have to offer</a:t>
            </a:r>
            <a:r>
              <a:rPr lang="en-US" sz="2800" dirty="0">
                <a:solidFill>
                  <a:schemeClr val="tx2"/>
                </a:solidFill>
                <a:sym typeface="Wingdings" panose="05000000000000000000" pitchFamily="2" charset="2"/>
              </a:rPr>
              <a:t>…</a:t>
            </a:r>
            <a:r>
              <a:rPr lang="en-US" sz="2800" i="1" dirty="0">
                <a:solidFill>
                  <a:schemeClr val="tx2"/>
                </a:solidFill>
                <a:sym typeface="Wingdings" panose="05000000000000000000" pitchFamily="2" charset="2"/>
              </a:rPr>
              <a:t>see testimonials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5725B3-5E58-43B8-AB37-28FE74D3EBB8}"/>
              </a:ext>
            </a:extLst>
          </p:cNvPr>
          <p:cNvSpPr/>
          <p:nvPr/>
        </p:nvSpPr>
        <p:spPr>
          <a:xfrm>
            <a:off x="7884913" y="2290011"/>
            <a:ext cx="4307085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2000" b="1" dirty="0"/>
              <a:t>Bottom Line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241A81-1097-416E-9BAF-A3021B6F30A3}"/>
              </a:ext>
            </a:extLst>
          </p:cNvPr>
          <p:cNvGrpSpPr/>
          <p:nvPr/>
        </p:nvGrpSpPr>
        <p:grpSpPr>
          <a:xfrm>
            <a:off x="304799" y="2285566"/>
            <a:ext cx="6698167" cy="952936"/>
            <a:chOff x="304799" y="2285566"/>
            <a:chExt cx="6698167" cy="9529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69B51A-FB57-4D73-BD82-8D05EF3D5F88}"/>
                </a:ext>
              </a:extLst>
            </p:cNvPr>
            <p:cNvSpPr/>
            <p:nvPr/>
          </p:nvSpPr>
          <p:spPr>
            <a:xfrm>
              <a:off x="906966" y="2315186"/>
              <a:ext cx="6096000" cy="923316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We learned from the mistakes of other testing labs: </a:t>
              </a:r>
            </a:p>
            <a:p>
              <a:pPr marL="182880" lvl="1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</a:rPr>
                <a:t>$$ Savings: wrong equipment, costly software development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727A936-C55E-413E-8831-16F4BACB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" y="2285566"/>
              <a:ext cx="412593" cy="41259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71212E-B7AA-4232-923B-CA54280D0FBF}"/>
              </a:ext>
            </a:extLst>
          </p:cNvPr>
          <p:cNvGrpSpPr/>
          <p:nvPr/>
        </p:nvGrpSpPr>
        <p:grpSpPr>
          <a:xfrm>
            <a:off x="304799" y="3699266"/>
            <a:ext cx="6698167" cy="883885"/>
            <a:chOff x="304799" y="3699266"/>
            <a:chExt cx="6698167" cy="8838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9E1E85-5F88-42D0-842C-D7D3069EA431}"/>
                </a:ext>
              </a:extLst>
            </p:cNvPr>
            <p:cNvSpPr/>
            <p:nvPr/>
          </p:nvSpPr>
          <p:spPr>
            <a:xfrm>
              <a:off x="906966" y="3768841"/>
              <a:ext cx="6096000" cy="81431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Avoiding the pitfalls of Temporary Licensing (2018):</a:t>
              </a:r>
            </a:p>
            <a:p>
              <a:endParaRPr lang="en-US" sz="1600" b="1" dirty="0">
                <a:solidFill>
                  <a:schemeClr val="accent1"/>
                </a:solidFill>
                <a:sym typeface="Wingdings" panose="05000000000000000000" pitchFamily="2" charset="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/>
                  </a:solidFill>
                  <a:sym typeface="Wingdings" panose="05000000000000000000" pitchFamily="2" charset="2"/>
                </a:rPr>
                <a:t>Reputation not damaged by unpreparedness and/or loss of license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37AB63D-324C-4ED9-9683-A52153B2A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" y="3699266"/>
              <a:ext cx="412593" cy="41259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D93514-DD87-400B-B0DF-1D2442C5F64E}"/>
              </a:ext>
            </a:extLst>
          </p:cNvPr>
          <p:cNvGrpSpPr/>
          <p:nvPr/>
        </p:nvGrpSpPr>
        <p:grpSpPr>
          <a:xfrm>
            <a:off x="304799" y="5024550"/>
            <a:ext cx="6698167" cy="412593"/>
            <a:chOff x="304799" y="5024550"/>
            <a:chExt cx="6698167" cy="41259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D2F967-862B-4D18-82BD-F83965817831}"/>
                </a:ext>
              </a:extLst>
            </p:cNvPr>
            <p:cNvSpPr/>
            <p:nvPr/>
          </p:nvSpPr>
          <p:spPr>
            <a:xfrm>
              <a:off x="906966" y="5095164"/>
              <a:ext cx="6096000" cy="2347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marL="0" lvl="1"/>
              <a:r>
                <a:rPr lang="en-US" b="1" dirty="0">
                  <a:solidFill>
                    <a:schemeClr val="accent1"/>
                  </a:solidFill>
                  <a:sym typeface="Wingdings" panose="05000000000000000000" pitchFamily="2" charset="2"/>
                </a:rPr>
                <a:t>Pre-launch development of services not offered by other labs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162D31D-D74F-4860-9437-CD5D770C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" y="5024550"/>
              <a:ext cx="412593" cy="412593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8A5ADF18-0D2F-4591-BEB2-9F943AE0D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5786" y="1386851"/>
            <a:ext cx="769434" cy="76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0B2D53-AECB-4E04-8FD2-E35EA6E58E29}"/>
              </a:ext>
            </a:extLst>
          </p:cNvPr>
          <p:cNvCxnSpPr>
            <a:cxnSpLocks/>
          </p:cNvCxnSpPr>
          <p:nvPr/>
        </p:nvCxnSpPr>
        <p:spPr>
          <a:xfrm>
            <a:off x="4063425" y="1231352"/>
            <a:ext cx="0" cy="4846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488170-26B6-48AC-857D-D4C6B7EE0F1A}"/>
              </a:ext>
            </a:extLst>
          </p:cNvPr>
          <p:cNvCxnSpPr>
            <a:cxnSpLocks/>
          </p:cNvCxnSpPr>
          <p:nvPr/>
        </p:nvCxnSpPr>
        <p:spPr>
          <a:xfrm>
            <a:off x="8128575" y="1231351"/>
            <a:ext cx="0" cy="4846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B02888-73C1-4A61-BE5F-C26A6F4B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Testimonials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05DC986-B777-4AB9-875A-9E0883D8C5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90913-A061-4D7C-8381-9919DCF42EEF}"/>
              </a:ext>
            </a:extLst>
          </p:cNvPr>
          <p:cNvSpPr txBox="1"/>
          <p:nvPr/>
        </p:nvSpPr>
        <p:spPr>
          <a:xfrm>
            <a:off x="4590812" y="2183641"/>
            <a:ext cx="301037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tx2"/>
                </a:solidFill>
              </a:rPr>
              <a:t>Major cannabis brand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CA and Israel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World leaders in cannabis research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78D3F-E680-4997-BDB4-D44CDB8EBB85}"/>
              </a:ext>
            </a:extLst>
          </p:cNvPr>
          <p:cNvSpPr txBox="1"/>
          <p:nvPr/>
        </p:nvSpPr>
        <p:spPr>
          <a:xfrm>
            <a:off x="8560949" y="2183641"/>
            <a:ext cx="3200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tx2"/>
                </a:solidFill>
              </a:rPr>
              <a:t>Leader in cannabinoid emulsion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technology for beverage companies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ED362-EC9F-4E9D-9227-87F238A361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1535" y="1327154"/>
            <a:ext cx="1808931" cy="5758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6F47A3-5DEA-440C-9F8B-4035C72EA7D0}"/>
              </a:ext>
            </a:extLst>
          </p:cNvPr>
          <p:cNvSpPr txBox="1"/>
          <p:nvPr/>
        </p:nvSpPr>
        <p:spPr>
          <a:xfrm>
            <a:off x="1250989" y="2183641"/>
            <a:ext cx="155972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tx2"/>
                </a:solidFill>
              </a:rPr>
              <a:t>Ethanol extraction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Multi-national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53D33C-A5D6-4D13-8AF0-A1E063A34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290" y="1250040"/>
            <a:ext cx="1173719" cy="7300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45B54F-3FA6-497F-9746-5D5D8D90FA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88" r="4831" b="14404"/>
          <a:stretch/>
        </p:blipFill>
        <p:spPr>
          <a:xfrm>
            <a:off x="1069979" y="1231352"/>
            <a:ext cx="1921742" cy="76742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C67EC56-6C77-4735-9FE7-1AE998E76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50" y="3450962"/>
            <a:ext cx="3200400" cy="1269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“It was very challenging to find an analytical partner that was willing to take on our project.”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- 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Gene </a:t>
            </a:r>
            <a:r>
              <a:rPr kumimoji="0" lang="en-US" altLang="en-US" sz="1600" i="0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Galyuk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 CTO, </a:t>
            </a:r>
            <a:r>
              <a:rPr kumimoji="0" lang="en-US" altLang="en-US" sz="1600" i="0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Capna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 Systems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52BC1E-ABFB-4AD2-B94C-23F569F86415}"/>
              </a:ext>
            </a:extLst>
          </p:cNvPr>
          <p:cNvSpPr/>
          <p:nvPr/>
        </p:nvSpPr>
        <p:spPr>
          <a:xfrm>
            <a:off x="8560949" y="3450962"/>
            <a:ext cx="3200400" cy="151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</a:rPr>
              <a:t>“</a:t>
            </a:r>
            <a:r>
              <a:rPr lang="en-US" sz="1600" dirty="0" err="1">
                <a:solidFill>
                  <a:schemeClr val="tx2"/>
                </a:solidFill>
                <a:ea typeface="Calibri" panose="020F0502020204030204" pitchFamily="34" charset="0"/>
              </a:rPr>
              <a:t>Niva</a:t>
            </a: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</a:rPr>
              <a:t> Labs is at the forefront of becoming the trusted third party tester and certifier of water soluble cannabis.” </a:t>
            </a:r>
          </a:p>
          <a:p>
            <a:pPr algn="ctr"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- Harold Han Founder and CTO, </a:t>
            </a:r>
            <a:r>
              <a:rPr lang="en-US" sz="1600" dirty="0" err="1">
                <a:solidFill>
                  <a:schemeClr val="accent1"/>
                </a:solidFill>
                <a:ea typeface="Calibri" panose="020F0502020204030204" pitchFamily="34" charset="0"/>
              </a:rPr>
              <a:t>Vertosa</a:t>
            </a:r>
            <a:endParaRPr lang="en-US" sz="1600" dirty="0">
              <a:solidFill>
                <a:schemeClr val="accent1"/>
              </a:solidFill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D7513D-0A6C-4711-ABDA-8C9C7D574666}"/>
              </a:ext>
            </a:extLst>
          </p:cNvPr>
          <p:cNvSpPr/>
          <p:nvPr/>
        </p:nvSpPr>
        <p:spPr>
          <a:xfrm>
            <a:off x="4495800" y="3450962"/>
            <a:ext cx="3200400" cy="151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</a:rPr>
              <a:t>“We are looking forward to a long and fruitful collaboration with</a:t>
            </a:r>
            <a:br>
              <a:rPr lang="en-US" sz="1600" dirty="0">
                <a:solidFill>
                  <a:schemeClr val="tx2"/>
                </a:solidFill>
                <a:ea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ea typeface="Calibri" panose="020F0502020204030204" pitchFamily="34" charset="0"/>
              </a:rPr>
              <a:t>the Niva Labs.”</a:t>
            </a:r>
          </a:p>
          <a:p>
            <a:pPr algn="ctr"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- </a:t>
            </a:r>
            <a:r>
              <a:rPr lang="en-US" sz="1600" dirty="0" err="1">
                <a:solidFill>
                  <a:schemeClr val="accent1"/>
                </a:solidFill>
                <a:ea typeface="Calibri" panose="020F0502020204030204" pitchFamily="34" charset="0"/>
              </a:rPr>
              <a:t>Vardan</a:t>
            </a: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 Ter-</a:t>
            </a:r>
            <a:r>
              <a:rPr lang="en-US" sz="1600" dirty="0" err="1">
                <a:solidFill>
                  <a:schemeClr val="accent1"/>
                </a:solidFill>
                <a:ea typeface="Calibri" panose="020F0502020204030204" pitchFamily="34" charset="0"/>
              </a:rPr>
              <a:t>Antonyan</a:t>
            </a: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,</a:t>
            </a:r>
            <a:b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</a:b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VP of Product </a:t>
            </a:r>
            <a:b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</a:b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Development </a:t>
            </a:r>
            <a:r>
              <a:rPr lang="en-US" sz="1600" dirty="0" err="1">
                <a:solidFill>
                  <a:schemeClr val="accent1"/>
                </a:solidFill>
                <a:ea typeface="Calibri" panose="020F0502020204030204" pitchFamily="34" charset="0"/>
              </a:rPr>
              <a:t>Tikun</a:t>
            </a: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 Olam, USA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A370F5-E37D-4D00-99F0-253A28AE303B}"/>
              </a:ext>
            </a:extLst>
          </p:cNvPr>
          <p:cNvCxnSpPr>
            <a:cxnSpLocks/>
          </p:cNvCxnSpPr>
          <p:nvPr/>
        </p:nvCxnSpPr>
        <p:spPr>
          <a:xfrm rot="16200000">
            <a:off x="2030850" y="1581237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76F604-41C2-4D26-9708-A21129A5CF6C}"/>
              </a:ext>
            </a:extLst>
          </p:cNvPr>
          <p:cNvCxnSpPr>
            <a:cxnSpLocks/>
          </p:cNvCxnSpPr>
          <p:nvPr/>
        </p:nvCxnSpPr>
        <p:spPr>
          <a:xfrm rot="16200000">
            <a:off x="6096000" y="1581237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54E45E9-7E7B-480A-91EF-84C4C731C1BF}"/>
              </a:ext>
            </a:extLst>
          </p:cNvPr>
          <p:cNvCxnSpPr>
            <a:cxnSpLocks/>
          </p:cNvCxnSpPr>
          <p:nvPr/>
        </p:nvCxnSpPr>
        <p:spPr>
          <a:xfrm rot="16200000">
            <a:off x="10161149" y="1581237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6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9640F6-A7B8-4AFE-8414-BAD672D4B5D4}"/>
              </a:ext>
            </a:extLst>
          </p:cNvPr>
          <p:cNvSpPr/>
          <p:nvPr/>
        </p:nvSpPr>
        <p:spPr>
          <a:xfrm>
            <a:off x="1265106" y="4740605"/>
            <a:ext cx="464404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We are raising </a:t>
            </a:r>
            <a:r>
              <a:rPr lang="en-US" b="1" dirty="0">
                <a:solidFill>
                  <a:schemeClr val="tx2"/>
                </a:solidFill>
              </a:rPr>
              <a:t>$2M in additional funding </a:t>
            </a:r>
            <a:r>
              <a:rPr lang="en-US" dirty="0">
                <a:solidFill>
                  <a:schemeClr val="tx2"/>
                </a:solidFill>
              </a:rPr>
              <a:t>to grow our business rapidly and see us through to positive cash flow.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02888-73C1-4A61-BE5F-C26A6F4B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Sources, Uses and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46202-B620-4933-861C-BA2EC2228E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02C15-9A65-4D98-BB01-B20FC4A8B10D}"/>
              </a:ext>
            </a:extLst>
          </p:cNvPr>
          <p:cNvSpPr txBox="1"/>
          <p:nvPr/>
        </p:nvSpPr>
        <p:spPr>
          <a:xfrm>
            <a:off x="7515225" y="4602107"/>
            <a:ext cx="4000500" cy="11387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$1.3M: Equipment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$0.4M: Sales &amp; Marketing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$0.3M: New hires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860268-9C80-40E7-AE38-987D4A08C626}"/>
              </a:ext>
            </a:extLst>
          </p:cNvPr>
          <p:cNvSpPr/>
          <p:nvPr/>
        </p:nvSpPr>
        <p:spPr>
          <a:xfrm>
            <a:off x="6089904" y="1219201"/>
            <a:ext cx="5797296" cy="600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Uses of Funds to Date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F2C81E-46EE-400C-888E-54541E505457}"/>
              </a:ext>
            </a:extLst>
          </p:cNvPr>
          <p:cNvSpPr/>
          <p:nvPr/>
        </p:nvSpPr>
        <p:spPr>
          <a:xfrm>
            <a:off x="306514" y="1219201"/>
            <a:ext cx="5797296" cy="6009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Sources of Funding to 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5BFDDF-5628-4FEF-BDA3-518B6EB30D42}"/>
              </a:ext>
            </a:extLst>
          </p:cNvPr>
          <p:cNvSpPr/>
          <p:nvPr/>
        </p:nvSpPr>
        <p:spPr>
          <a:xfrm>
            <a:off x="292608" y="3607908"/>
            <a:ext cx="11594592" cy="60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Current Series A Capital Raise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804ACF-F8CB-461C-9DAE-B0843AF7A823}"/>
              </a:ext>
            </a:extLst>
          </p:cNvPr>
          <p:cNvGrpSpPr/>
          <p:nvPr/>
        </p:nvGrpSpPr>
        <p:grpSpPr>
          <a:xfrm>
            <a:off x="357465" y="2336870"/>
            <a:ext cx="5357534" cy="773630"/>
            <a:chOff x="916114" y="2193962"/>
            <a:chExt cx="5357534" cy="7736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C6D0EB-2F58-48A2-8D0C-53AA01416006}"/>
                </a:ext>
              </a:extLst>
            </p:cNvPr>
            <p:cNvGrpSpPr/>
            <p:nvPr/>
          </p:nvGrpSpPr>
          <p:grpSpPr>
            <a:xfrm>
              <a:off x="916114" y="2193962"/>
              <a:ext cx="5357534" cy="223483"/>
              <a:chOff x="568255" y="2485747"/>
              <a:chExt cx="5357534" cy="22348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93AD91-673B-43BE-9257-DB753250FA1C}"/>
                  </a:ext>
                </a:extLst>
              </p:cNvPr>
              <p:cNvSpPr/>
              <p:nvPr/>
            </p:nvSpPr>
            <p:spPr>
              <a:xfrm>
                <a:off x="888670" y="2489766"/>
                <a:ext cx="5037119" cy="215444"/>
              </a:xfrm>
              <a:prstGeom prst="rect">
                <a:avLst/>
              </a:prstGeom>
            </p:spPr>
            <p:txBody>
              <a:bodyPr lIns="0" tIns="0" rIns="0" bIns="0" anchor="ctr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Single high net worth family</a:t>
                </a:r>
              </a:p>
            </p:txBody>
          </p: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A5FB2386-BF30-458A-A764-C45111DE9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8255" y="2485747"/>
                <a:ext cx="223483" cy="223483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A1CE5C9-2A8A-4DD9-B457-711DE89EE5DC}"/>
                </a:ext>
              </a:extLst>
            </p:cNvPr>
            <p:cNvGrpSpPr/>
            <p:nvPr/>
          </p:nvGrpSpPr>
          <p:grpSpPr>
            <a:xfrm>
              <a:off x="916114" y="2744109"/>
              <a:ext cx="5357534" cy="223483"/>
              <a:chOff x="568255" y="3134336"/>
              <a:chExt cx="5357534" cy="22348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F0725B-29A7-421C-AD79-750B343E6A06}"/>
                  </a:ext>
                </a:extLst>
              </p:cNvPr>
              <p:cNvSpPr/>
              <p:nvPr/>
            </p:nvSpPr>
            <p:spPr>
              <a:xfrm>
                <a:off x="888670" y="3138355"/>
                <a:ext cx="5037119" cy="215444"/>
              </a:xfrm>
              <a:prstGeom prst="rect">
                <a:avLst/>
              </a:prstGeom>
            </p:spPr>
            <p:txBody>
              <a:bodyPr lIns="0" tIns="0" rIns="0" bIns="0" anchor="ctr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Revenue during soft launch</a:t>
                </a: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D39BFEEC-14FC-4166-AE85-B2A62AC8F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8255" y="3134336"/>
                <a:ext cx="223483" cy="223483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3CC402-E8EA-4D24-948A-B3A37E32C26B}"/>
              </a:ext>
            </a:extLst>
          </p:cNvPr>
          <p:cNvGrpSpPr/>
          <p:nvPr/>
        </p:nvGrpSpPr>
        <p:grpSpPr>
          <a:xfrm>
            <a:off x="6699504" y="2206577"/>
            <a:ext cx="4409326" cy="1034217"/>
            <a:chOff x="6699504" y="2193962"/>
            <a:chExt cx="4409326" cy="103421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F7335A0-5D37-4E79-8666-16D67AA75D70}"/>
                </a:ext>
              </a:extLst>
            </p:cNvPr>
            <p:cNvGrpSpPr/>
            <p:nvPr/>
          </p:nvGrpSpPr>
          <p:grpSpPr>
            <a:xfrm>
              <a:off x="6699504" y="2193962"/>
              <a:ext cx="4409326" cy="223483"/>
              <a:chOff x="6089904" y="2023542"/>
              <a:chExt cx="4409326" cy="22348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62D346-494B-4B3A-8193-0FF323AD91AA}"/>
                  </a:ext>
                </a:extLst>
              </p:cNvPr>
              <p:cNvSpPr/>
              <p:nvPr/>
            </p:nvSpPr>
            <p:spPr>
              <a:xfrm>
                <a:off x="6410320" y="2027561"/>
                <a:ext cx="4088910" cy="215444"/>
              </a:xfrm>
              <a:prstGeom prst="rect">
                <a:avLst/>
              </a:prstGeom>
            </p:spPr>
            <p:txBody>
              <a:bodyPr lIns="0" tIns="0" rIns="0" bIns="0" anchor="ctr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Equipment</a:t>
                </a: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ADEBFEDE-1AE5-42A9-AC75-09C324259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89904" y="2023542"/>
                <a:ext cx="223483" cy="22348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9B8D8F-6DC2-483F-96F8-E74C907953DA}"/>
                </a:ext>
              </a:extLst>
            </p:cNvPr>
            <p:cNvGrpSpPr/>
            <p:nvPr/>
          </p:nvGrpSpPr>
          <p:grpSpPr>
            <a:xfrm>
              <a:off x="6699504" y="2599329"/>
              <a:ext cx="4409326" cy="223483"/>
              <a:chOff x="6089904" y="2500636"/>
              <a:chExt cx="4409326" cy="22348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ADE3F08-1725-43BA-BD5D-DA8788F44A52}"/>
                  </a:ext>
                </a:extLst>
              </p:cNvPr>
              <p:cNvSpPr/>
              <p:nvPr/>
            </p:nvSpPr>
            <p:spPr>
              <a:xfrm>
                <a:off x="6410320" y="2504655"/>
                <a:ext cx="4088910" cy="215444"/>
              </a:xfrm>
              <a:prstGeom prst="rect">
                <a:avLst/>
              </a:prstGeom>
            </p:spPr>
            <p:txBody>
              <a:bodyPr lIns="0" tIns="0" rIns="0" bIns="0" anchor="ctr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Facility improvements and licensing</a:t>
                </a: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39FAF2B-E22D-40F4-BBA4-534757AD9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89904" y="2500636"/>
                <a:ext cx="223483" cy="223483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81E417B-5726-40FA-8112-895BFCA42C99}"/>
                </a:ext>
              </a:extLst>
            </p:cNvPr>
            <p:cNvGrpSpPr/>
            <p:nvPr/>
          </p:nvGrpSpPr>
          <p:grpSpPr>
            <a:xfrm>
              <a:off x="6699504" y="3004696"/>
              <a:ext cx="4409326" cy="223483"/>
              <a:chOff x="6089904" y="3050006"/>
              <a:chExt cx="4409326" cy="223483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AE1F414-F790-4A79-A54F-3766E338B93B}"/>
                  </a:ext>
                </a:extLst>
              </p:cNvPr>
              <p:cNvSpPr/>
              <p:nvPr/>
            </p:nvSpPr>
            <p:spPr>
              <a:xfrm>
                <a:off x="6410320" y="3054025"/>
                <a:ext cx="4088910" cy="215444"/>
              </a:xfrm>
              <a:prstGeom prst="rect">
                <a:avLst/>
              </a:prstGeom>
            </p:spPr>
            <p:txBody>
              <a:bodyPr lIns="0" tIns="0" rIns="0" bIns="0" anchor="ctr" anchorCtr="0">
                <a:noAutofit/>
              </a:bodyPr>
              <a:lstStyle/>
              <a:p>
                <a:pPr marL="0" lvl="1"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Operating expenses</a:t>
                </a:r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B2DF1CEE-680C-46D8-9F72-FE9AEC20F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89904" y="3050006"/>
                <a:ext cx="223483" cy="223483"/>
              </a:xfrm>
              <a:prstGeom prst="rect">
                <a:avLst/>
              </a:prstGeom>
            </p:spPr>
          </p:pic>
        </p:grp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BFF7568-7C4D-4222-BCD5-7CC39DE4DC35}"/>
              </a:ext>
            </a:extLst>
          </p:cNvPr>
          <p:cNvCxnSpPr>
            <a:cxnSpLocks/>
          </p:cNvCxnSpPr>
          <p:nvPr/>
        </p:nvCxnSpPr>
        <p:spPr>
          <a:xfrm>
            <a:off x="6096000" y="2018371"/>
            <a:ext cx="0" cy="141062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01F9E40-0A8D-4950-B88D-4FDD1AF63354}"/>
              </a:ext>
            </a:extLst>
          </p:cNvPr>
          <p:cNvSpPr/>
          <p:nvPr/>
        </p:nvSpPr>
        <p:spPr>
          <a:xfrm rot="5400000">
            <a:off x="6081244" y="4900029"/>
            <a:ext cx="1261883" cy="54292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C7A44E9E-435C-4E07-9C9C-EB551C68D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684" y="4741724"/>
            <a:ext cx="859536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 animBg="1"/>
      <p:bldP spid="16" grpId="0" animBg="1"/>
      <p:bldP spid="19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99C296-57F4-45B0-A21B-6B3B54D9D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266700"/>
            <a:ext cx="11582400" cy="792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8209D-C450-48C5-9F52-C768ED9F5E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827907-E3FB-47F3-85AB-5D2106C67C4A}"/>
              </a:ext>
            </a:extLst>
          </p:cNvPr>
          <p:cNvGrpSpPr/>
          <p:nvPr/>
        </p:nvGrpSpPr>
        <p:grpSpPr>
          <a:xfrm>
            <a:off x="6176553" y="0"/>
            <a:ext cx="6053547" cy="6858001"/>
            <a:chOff x="6176553" y="0"/>
            <a:chExt cx="6053547" cy="685800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49C104-CBCE-413C-963E-55992B1931C5}"/>
                </a:ext>
              </a:extLst>
            </p:cNvPr>
            <p:cNvSpPr/>
            <p:nvPr/>
          </p:nvSpPr>
          <p:spPr>
            <a:xfrm>
              <a:off x="6176553" y="0"/>
              <a:ext cx="6053547" cy="6858001"/>
            </a:xfrm>
            <a:custGeom>
              <a:avLst/>
              <a:gdLst>
                <a:gd name="connsiteX0" fmla="*/ 689761 w 6053547"/>
                <a:gd name="connsiteY0" fmla="*/ 6477372 h 6858001"/>
                <a:gd name="connsiteX1" fmla="*/ 1062019 w 6053547"/>
                <a:gd name="connsiteY1" fmla="*/ 6858001 h 6858001"/>
                <a:gd name="connsiteX2" fmla="*/ 492169 w 6053547"/>
                <a:gd name="connsiteY2" fmla="*/ 6858001 h 6858001"/>
                <a:gd name="connsiteX3" fmla="*/ 1175592 w 6053547"/>
                <a:gd name="connsiteY3" fmla="*/ 3739284 h 6858001"/>
                <a:gd name="connsiteX4" fmla="*/ 3091010 w 6053547"/>
                <a:gd name="connsiteY4" fmla="*/ 6858000 h 6858001"/>
                <a:gd name="connsiteX5" fmla="*/ 1809782 w 6053547"/>
                <a:gd name="connsiteY5" fmla="*/ 6858000 h 6858001"/>
                <a:gd name="connsiteX6" fmla="*/ 0 w 6053547"/>
                <a:gd name="connsiteY6" fmla="*/ 4998864 h 6858001"/>
                <a:gd name="connsiteX7" fmla="*/ 2795031 w 6053547"/>
                <a:gd name="connsiteY7" fmla="*/ 473374 h 6858001"/>
                <a:gd name="connsiteX8" fmla="*/ 4761084 w 6053547"/>
                <a:gd name="connsiteY8" fmla="*/ 6858000 h 6858001"/>
                <a:gd name="connsiteX9" fmla="*/ 3802047 w 6053547"/>
                <a:gd name="connsiteY9" fmla="*/ 6858000 h 6858001"/>
                <a:gd name="connsiteX10" fmla="*/ 731747 w 6053547"/>
                <a:gd name="connsiteY10" fmla="*/ 2011861 h 6858001"/>
                <a:gd name="connsiteX11" fmla="*/ 3165994 w 6053547"/>
                <a:gd name="connsiteY11" fmla="*/ 0 h 6858001"/>
                <a:gd name="connsiteX12" fmla="*/ 6034022 w 6053547"/>
                <a:gd name="connsiteY12" fmla="*/ 0 h 6858001"/>
                <a:gd name="connsiteX13" fmla="*/ 6053547 w 6053547"/>
                <a:gd name="connsiteY13" fmla="*/ 6858000 h 6858001"/>
                <a:gd name="connsiteX14" fmla="*/ 5269008 w 6053547"/>
                <a:gd name="connsiteY14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3547" h="6858001">
                  <a:moveTo>
                    <a:pt x="689761" y="6477372"/>
                  </a:moveTo>
                  <a:lnTo>
                    <a:pt x="1062019" y="6858001"/>
                  </a:lnTo>
                  <a:lnTo>
                    <a:pt x="492169" y="6858001"/>
                  </a:lnTo>
                  <a:close/>
                  <a:moveTo>
                    <a:pt x="1175592" y="3739284"/>
                  </a:moveTo>
                  <a:lnTo>
                    <a:pt x="3091010" y="6858000"/>
                  </a:lnTo>
                  <a:lnTo>
                    <a:pt x="1809782" y="6858000"/>
                  </a:lnTo>
                  <a:lnTo>
                    <a:pt x="0" y="4998864"/>
                  </a:lnTo>
                  <a:close/>
                  <a:moveTo>
                    <a:pt x="2795031" y="473374"/>
                  </a:moveTo>
                  <a:lnTo>
                    <a:pt x="4761084" y="6858000"/>
                  </a:lnTo>
                  <a:lnTo>
                    <a:pt x="3802047" y="6858000"/>
                  </a:lnTo>
                  <a:lnTo>
                    <a:pt x="731747" y="2011861"/>
                  </a:lnTo>
                  <a:close/>
                  <a:moveTo>
                    <a:pt x="3165994" y="0"/>
                  </a:moveTo>
                  <a:lnTo>
                    <a:pt x="6034022" y="0"/>
                  </a:lnTo>
                  <a:lnTo>
                    <a:pt x="6053547" y="6858000"/>
                  </a:lnTo>
                  <a:lnTo>
                    <a:pt x="5269008" y="685800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23988" t="-889" r="-49396" b="-1111"/>
              </a:stretch>
            </a:blipFill>
            <a:ln w="299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D279BA-69C4-4CC2-B2C7-EF8CB6941C03}"/>
                </a:ext>
              </a:extLst>
            </p:cNvPr>
            <p:cNvSpPr/>
            <p:nvPr/>
          </p:nvSpPr>
          <p:spPr>
            <a:xfrm>
              <a:off x="6176553" y="0"/>
              <a:ext cx="6053547" cy="6858001"/>
            </a:xfrm>
            <a:custGeom>
              <a:avLst/>
              <a:gdLst>
                <a:gd name="connsiteX0" fmla="*/ 689761 w 6053547"/>
                <a:gd name="connsiteY0" fmla="*/ 6477372 h 6858001"/>
                <a:gd name="connsiteX1" fmla="*/ 1062019 w 6053547"/>
                <a:gd name="connsiteY1" fmla="*/ 6858001 h 6858001"/>
                <a:gd name="connsiteX2" fmla="*/ 492169 w 6053547"/>
                <a:gd name="connsiteY2" fmla="*/ 6858001 h 6858001"/>
                <a:gd name="connsiteX3" fmla="*/ 1175592 w 6053547"/>
                <a:gd name="connsiteY3" fmla="*/ 3739284 h 6858001"/>
                <a:gd name="connsiteX4" fmla="*/ 3091010 w 6053547"/>
                <a:gd name="connsiteY4" fmla="*/ 6858000 h 6858001"/>
                <a:gd name="connsiteX5" fmla="*/ 1809782 w 6053547"/>
                <a:gd name="connsiteY5" fmla="*/ 6858000 h 6858001"/>
                <a:gd name="connsiteX6" fmla="*/ 0 w 6053547"/>
                <a:gd name="connsiteY6" fmla="*/ 4998864 h 6858001"/>
                <a:gd name="connsiteX7" fmla="*/ 2795031 w 6053547"/>
                <a:gd name="connsiteY7" fmla="*/ 473374 h 6858001"/>
                <a:gd name="connsiteX8" fmla="*/ 4761084 w 6053547"/>
                <a:gd name="connsiteY8" fmla="*/ 6858000 h 6858001"/>
                <a:gd name="connsiteX9" fmla="*/ 3802047 w 6053547"/>
                <a:gd name="connsiteY9" fmla="*/ 6858000 h 6858001"/>
                <a:gd name="connsiteX10" fmla="*/ 731747 w 6053547"/>
                <a:gd name="connsiteY10" fmla="*/ 2011861 h 6858001"/>
                <a:gd name="connsiteX11" fmla="*/ 3165994 w 6053547"/>
                <a:gd name="connsiteY11" fmla="*/ 0 h 6858001"/>
                <a:gd name="connsiteX12" fmla="*/ 6034022 w 6053547"/>
                <a:gd name="connsiteY12" fmla="*/ 0 h 6858001"/>
                <a:gd name="connsiteX13" fmla="*/ 6053547 w 6053547"/>
                <a:gd name="connsiteY13" fmla="*/ 6858000 h 6858001"/>
                <a:gd name="connsiteX14" fmla="*/ 5269008 w 6053547"/>
                <a:gd name="connsiteY14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3547" h="6858001">
                  <a:moveTo>
                    <a:pt x="689761" y="6477372"/>
                  </a:moveTo>
                  <a:lnTo>
                    <a:pt x="1062019" y="6858001"/>
                  </a:lnTo>
                  <a:lnTo>
                    <a:pt x="492169" y="6858001"/>
                  </a:lnTo>
                  <a:close/>
                  <a:moveTo>
                    <a:pt x="1175592" y="3739284"/>
                  </a:moveTo>
                  <a:lnTo>
                    <a:pt x="3091010" y="6858000"/>
                  </a:lnTo>
                  <a:lnTo>
                    <a:pt x="1809782" y="6858000"/>
                  </a:lnTo>
                  <a:lnTo>
                    <a:pt x="0" y="4998864"/>
                  </a:lnTo>
                  <a:close/>
                  <a:moveTo>
                    <a:pt x="2795031" y="473374"/>
                  </a:moveTo>
                  <a:lnTo>
                    <a:pt x="4761084" y="6858000"/>
                  </a:lnTo>
                  <a:lnTo>
                    <a:pt x="3802047" y="6858000"/>
                  </a:lnTo>
                  <a:lnTo>
                    <a:pt x="731747" y="2011861"/>
                  </a:lnTo>
                  <a:close/>
                  <a:moveTo>
                    <a:pt x="3165994" y="0"/>
                  </a:moveTo>
                  <a:lnTo>
                    <a:pt x="6034022" y="0"/>
                  </a:lnTo>
                  <a:lnTo>
                    <a:pt x="6053547" y="6858000"/>
                  </a:lnTo>
                  <a:lnTo>
                    <a:pt x="5269008" y="685800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75000"/>
                    <a:alpha val="80000"/>
                  </a:schemeClr>
                </a:gs>
              </a:gsLst>
              <a:lin ang="5400000" scaled="1"/>
            </a:gradFill>
            <a:ln w="299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F3F008D-8F24-48AB-861B-2CD9A3733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647" y="2697373"/>
            <a:ext cx="2055095" cy="1422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A3DC8-2920-4D76-976D-4CDD263ACBAF}"/>
              </a:ext>
            </a:extLst>
          </p:cNvPr>
          <p:cNvSpPr txBox="1"/>
          <p:nvPr/>
        </p:nvSpPr>
        <p:spPr>
          <a:xfrm>
            <a:off x="3107936" y="2456647"/>
            <a:ext cx="4754568" cy="2323713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Josh Snyder</a:t>
            </a:r>
          </a:p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solidFill>
                  <a:schemeClr val="tx2"/>
                </a:solidFill>
              </a:rPr>
              <a:t>CEO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GB" dirty="0">
                <a:solidFill>
                  <a:schemeClr val="accent1"/>
                </a:solidFill>
              </a:rPr>
              <a:t>310.699.1553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GB" dirty="0">
                <a:solidFill>
                  <a:schemeClr val="accent1"/>
                </a:solidFill>
              </a:rPr>
              <a:t>Josh.Snyder@thenivalabs.com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GB" b="1" dirty="0">
                <a:solidFill>
                  <a:schemeClr val="accent1"/>
                </a:solidFill>
              </a:rPr>
              <a:t>www.thenivalabs.com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GB" dirty="0">
                <a:solidFill>
                  <a:schemeClr val="accent1"/>
                </a:solidFill>
              </a:rPr>
              <a:t>Los Angeles, CA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CB7FF7-4EB6-42CC-B395-0FC736CC6543}"/>
              </a:ext>
            </a:extLst>
          </p:cNvPr>
          <p:cNvCxnSpPr>
            <a:cxnSpLocks/>
          </p:cNvCxnSpPr>
          <p:nvPr/>
        </p:nvCxnSpPr>
        <p:spPr>
          <a:xfrm>
            <a:off x="2879124" y="2456647"/>
            <a:ext cx="0" cy="2323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2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38ED27-0D99-420D-B52C-BCFCA3ABA360}"/>
              </a:ext>
            </a:extLst>
          </p:cNvPr>
          <p:cNvSpPr/>
          <p:nvPr/>
        </p:nvSpPr>
        <p:spPr>
          <a:xfrm>
            <a:off x="4572000" y="3067050"/>
            <a:ext cx="7620000" cy="3067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24D226-6EAF-4D6C-8DD5-1A8ABE1DDE76}"/>
              </a:ext>
            </a:extLst>
          </p:cNvPr>
          <p:cNvSpPr txBox="1"/>
          <p:nvPr/>
        </p:nvSpPr>
        <p:spPr>
          <a:xfrm>
            <a:off x="4876800" y="152400"/>
            <a:ext cx="526143" cy="156966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accent5">
                    <a:alpha val="40000"/>
                  </a:schemeClr>
                </a:solidFill>
              </a:rPr>
              <a:t>1</a:t>
            </a:r>
            <a:endParaRPr lang="en-US" sz="6600" dirty="0">
              <a:solidFill>
                <a:schemeClr val="accent5">
                  <a:alpha val="4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3C7BF-7BB9-4E6D-9224-D0781CC05FE1}"/>
              </a:ext>
            </a:extLst>
          </p:cNvPr>
          <p:cNvSpPr txBox="1"/>
          <p:nvPr/>
        </p:nvSpPr>
        <p:spPr>
          <a:xfrm>
            <a:off x="4947557" y="3200400"/>
            <a:ext cx="526143" cy="156966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accent5">
                    <a:alpha val="40000"/>
                  </a:schemeClr>
                </a:solidFill>
              </a:rPr>
              <a:t>2</a:t>
            </a:r>
            <a:endParaRPr lang="en-US" sz="6600" dirty="0">
              <a:solidFill>
                <a:schemeClr val="accent5">
                  <a:alpha val="4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61454A-B89F-4AD1-BA68-9347E4A7C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r="37858"/>
          <a:stretch/>
        </p:blipFill>
        <p:spPr bwMode="auto">
          <a:xfrm>
            <a:off x="0" y="0"/>
            <a:ext cx="4572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926F82-E36A-4C75-96A5-A7BCB380F5B2}"/>
              </a:ext>
            </a:extLst>
          </p:cNvPr>
          <p:cNvSpPr/>
          <p:nvPr/>
        </p:nvSpPr>
        <p:spPr>
          <a:xfrm>
            <a:off x="0" y="0"/>
            <a:ext cx="4572000" cy="61341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90000"/>
                </a:schemeClr>
              </a:gs>
              <a:gs pos="70000">
                <a:schemeClr val="accent1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5F563-6677-483F-BE8E-5A01F0EC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66699"/>
            <a:ext cx="4140201" cy="7928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CB6D8-C66A-4882-AF6F-0E53C66C8B58}"/>
              </a:ext>
            </a:extLst>
          </p:cNvPr>
          <p:cNvSpPr txBox="1"/>
          <p:nvPr/>
        </p:nvSpPr>
        <p:spPr>
          <a:xfrm>
            <a:off x="5138057" y="1130301"/>
            <a:ext cx="5907314" cy="12003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THE NIVA LABS: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California Licensed Cannabis Testing Lab in Los Angeles.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</a:rPr>
              <a:t>Much more than testing, we offer services for all stakeholders in the industry including cultivators, manufacturers, distributors, physicians, and researchers.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74BCE-7944-471F-9574-2D83F73A26F1}"/>
              </a:ext>
            </a:extLst>
          </p:cNvPr>
          <p:cNvSpPr txBox="1"/>
          <p:nvPr/>
        </p:nvSpPr>
        <p:spPr>
          <a:xfrm>
            <a:off x="5138056" y="4267200"/>
            <a:ext cx="6012543" cy="103105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NIVA RESEARCH: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Contract Research division for pharmaceutical and biotech &amp; cannabis and CBD companies.</a:t>
            </a:r>
          </a:p>
        </p:txBody>
      </p:sp>
    </p:spTree>
    <p:extLst>
      <p:ext uri="{BB962C8B-B14F-4D97-AF65-F5344CB8AC3E}">
        <p14:creationId xmlns:p14="http://schemas.microsoft.com/office/powerpoint/2010/main" val="20660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5351-2FFD-4727-AE2D-62A5EF9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C53159-42B4-45A6-822C-E5BC9F164C5C}"/>
              </a:ext>
            </a:extLst>
          </p:cNvPr>
          <p:cNvSpPr/>
          <p:nvPr/>
        </p:nvSpPr>
        <p:spPr>
          <a:xfrm>
            <a:off x="304796" y="1228907"/>
            <a:ext cx="4688306" cy="64633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To take cannabis testing and research to the next level through: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B77BF0-6BB2-4EBF-9592-9C955F6292EB}"/>
              </a:ext>
            </a:extLst>
          </p:cNvPr>
          <p:cNvSpPr/>
          <p:nvPr/>
        </p:nvSpPr>
        <p:spPr>
          <a:xfrm>
            <a:off x="6270456" y="2325342"/>
            <a:ext cx="5442284" cy="3808758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Quality | Customer Service  | Collaborative Partnerships </a:t>
            </a: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Best In Class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3C45E5-0311-4590-B13B-BE7A47630596}"/>
              </a:ext>
            </a:extLst>
          </p:cNvPr>
          <p:cNvSpPr txBox="1"/>
          <p:nvPr/>
        </p:nvSpPr>
        <p:spPr>
          <a:xfrm>
            <a:off x="1739902" y="2418861"/>
            <a:ext cx="3936996" cy="400110"/>
          </a:xfrm>
          <a:prstGeom prst="rect">
            <a:avLst/>
          </a:prstGeom>
          <a:noFill/>
        </p:spPr>
        <p:txBody>
          <a:bodyPr wrap="square" lIns="0" anchor="ctr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Testing Excellence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EB5D11-9395-4843-9989-921D482CB8B3}"/>
              </a:ext>
            </a:extLst>
          </p:cNvPr>
          <p:cNvSpPr txBox="1"/>
          <p:nvPr/>
        </p:nvSpPr>
        <p:spPr>
          <a:xfrm>
            <a:off x="1739902" y="3884353"/>
            <a:ext cx="3936996" cy="400110"/>
          </a:xfrm>
          <a:prstGeom prst="rect">
            <a:avLst/>
          </a:prstGeom>
          <a:noFill/>
        </p:spPr>
        <p:txBody>
          <a:bodyPr wrap="square" lIns="0" anchor="ctr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Product 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5E92F-F38B-4109-97EB-0F61670A6698}"/>
              </a:ext>
            </a:extLst>
          </p:cNvPr>
          <p:cNvSpPr txBox="1"/>
          <p:nvPr/>
        </p:nvSpPr>
        <p:spPr>
          <a:xfrm>
            <a:off x="1739902" y="5349845"/>
            <a:ext cx="3936996" cy="400110"/>
          </a:xfrm>
          <a:prstGeom prst="rect">
            <a:avLst/>
          </a:prstGeom>
          <a:noFill/>
        </p:spPr>
        <p:txBody>
          <a:bodyPr wrap="square" lIns="0" anchor="ctr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Brand-Elevating Research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D876AB-B215-43AC-B1C3-8ECE021C0431}"/>
              </a:ext>
            </a:extLst>
          </p:cNvPr>
          <p:cNvGrpSpPr/>
          <p:nvPr/>
        </p:nvGrpSpPr>
        <p:grpSpPr>
          <a:xfrm>
            <a:off x="304800" y="3500208"/>
            <a:ext cx="1168400" cy="1168400"/>
            <a:chOff x="304800" y="3500208"/>
            <a:chExt cx="1168400" cy="11684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5C30A9-7511-4E57-8B63-081BAB7D9AF5}"/>
                </a:ext>
              </a:extLst>
            </p:cNvPr>
            <p:cNvSpPr/>
            <p:nvPr/>
          </p:nvSpPr>
          <p:spPr>
            <a:xfrm>
              <a:off x="304800" y="3500208"/>
              <a:ext cx="1168400" cy="1168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9D4DCAF-33EC-415D-BFB7-09B9AE0D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4463" y="3715455"/>
              <a:ext cx="721392" cy="72139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99B8EF-6CF3-4264-8C67-B5E4CEC42000}"/>
              </a:ext>
            </a:extLst>
          </p:cNvPr>
          <p:cNvGrpSpPr/>
          <p:nvPr/>
        </p:nvGrpSpPr>
        <p:grpSpPr>
          <a:xfrm>
            <a:off x="304800" y="2034716"/>
            <a:ext cx="1168400" cy="1168400"/>
            <a:chOff x="304800" y="2034716"/>
            <a:chExt cx="1168400" cy="1168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B2ACCCF-39BC-4102-8251-6B5859BD043B}"/>
                </a:ext>
              </a:extLst>
            </p:cNvPr>
            <p:cNvSpPr/>
            <p:nvPr/>
          </p:nvSpPr>
          <p:spPr>
            <a:xfrm>
              <a:off x="304800" y="2034716"/>
              <a:ext cx="1168400" cy="1168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551E582-02B6-4AB8-A2C1-40E9B51C9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4733" y="2273410"/>
              <a:ext cx="719278" cy="6961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E01CC1-C760-4D5F-80B4-17035D780D0A}"/>
              </a:ext>
            </a:extLst>
          </p:cNvPr>
          <p:cNvGrpSpPr/>
          <p:nvPr/>
        </p:nvGrpSpPr>
        <p:grpSpPr>
          <a:xfrm>
            <a:off x="304800" y="4965700"/>
            <a:ext cx="1168400" cy="1168400"/>
            <a:chOff x="304800" y="4965700"/>
            <a:chExt cx="1168400" cy="11684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1FDBBB-B933-44EE-9413-95091B3644DD}"/>
                </a:ext>
              </a:extLst>
            </p:cNvPr>
            <p:cNvSpPr/>
            <p:nvPr/>
          </p:nvSpPr>
          <p:spPr>
            <a:xfrm>
              <a:off x="304800" y="4965700"/>
              <a:ext cx="1168400" cy="1168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EEC1D1A-B337-4C84-880F-BC3A8F92B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4463" y="5178540"/>
              <a:ext cx="703843" cy="71664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BF5442D-DBA1-49C0-8038-014C32C0FA0F}"/>
              </a:ext>
            </a:extLst>
          </p:cNvPr>
          <p:cNvSpPr/>
          <p:nvPr/>
        </p:nvSpPr>
        <p:spPr>
          <a:xfrm>
            <a:off x="5863845" y="1219200"/>
            <a:ext cx="6226551" cy="946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The Niva Labs Difference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6FD2BA-1FC1-48B3-B3B7-FED0B5CD506F}"/>
              </a:ext>
            </a:extLst>
          </p:cNvPr>
          <p:cNvCxnSpPr>
            <a:cxnSpLocks/>
          </p:cNvCxnSpPr>
          <p:nvPr/>
        </p:nvCxnSpPr>
        <p:spPr>
          <a:xfrm>
            <a:off x="5684919" y="1222584"/>
            <a:ext cx="0" cy="49115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microscope, room, person, computer&#10;&#10;Description automatically generated">
            <a:extLst>
              <a:ext uri="{FF2B5EF4-FFF2-40B4-BE49-F238E27FC236}">
                <a16:creationId xmlns:a16="http://schemas.microsoft.com/office/drawing/2014/main" id="{463045D4-A3AC-43A4-9285-D33114573C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3845" y="2982697"/>
            <a:ext cx="6226555" cy="32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8" grpId="0"/>
      <p:bldP spid="19" grpId="0"/>
      <p:bldP spid="20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FF673B8-90D2-4C8F-AA2F-D92A4757FD3B}"/>
              </a:ext>
            </a:extLst>
          </p:cNvPr>
          <p:cNvSpPr/>
          <p:nvPr/>
        </p:nvSpPr>
        <p:spPr>
          <a:xfrm>
            <a:off x="0" y="1219200"/>
            <a:ext cx="4061700" cy="14949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751568-1594-4303-92EB-E7CDE1C1FEC6}"/>
              </a:ext>
            </a:extLst>
          </p:cNvPr>
          <p:cNvSpPr/>
          <p:nvPr/>
        </p:nvSpPr>
        <p:spPr>
          <a:xfrm>
            <a:off x="4065150" y="1219200"/>
            <a:ext cx="4061700" cy="1494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822EB7-34C2-487B-9BB7-7E3F7F44F1DF}"/>
              </a:ext>
            </a:extLst>
          </p:cNvPr>
          <p:cNvSpPr/>
          <p:nvPr/>
        </p:nvSpPr>
        <p:spPr>
          <a:xfrm>
            <a:off x="8130299" y="1219200"/>
            <a:ext cx="4061700" cy="14949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092DB-F7AC-41EA-B9AC-F46C86F9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266699"/>
            <a:ext cx="11582401" cy="792843"/>
          </a:xfrm>
        </p:spPr>
        <p:txBody>
          <a:bodyPr/>
          <a:lstStyle/>
          <a:p>
            <a:r>
              <a:rPr lang="en-US" dirty="0"/>
              <a:t>Testing Market Opportunity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1F81D-0E96-49FD-AC22-AE6CDF1E2BCE}"/>
              </a:ext>
            </a:extLst>
          </p:cNvPr>
          <p:cNvSpPr txBox="1"/>
          <p:nvPr/>
        </p:nvSpPr>
        <p:spPr>
          <a:xfrm>
            <a:off x="1635719" y="1612742"/>
            <a:ext cx="1899699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Cannabis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Retail Market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AAFBB9-885C-4456-8378-D06A5BC84075}"/>
              </a:ext>
            </a:extLst>
          </p:cNvPr>
          <p:cNvSpPr txBox="1"/>
          <p:nvPr/>
        </p:nvSpPr>
        <p:spPr>
          <a:xfrm>
            <a:off x="1060445" y="3002003"/>
            <a:ext cx="1875621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400" dirty="0">
                <a:solidFill>
                  <a:schemeClr val="tx2"/>
                </a:solidFill>
              </a:rPr>
              <a:t>2019 CA Market</a:t>
            </a:r>
          </a:p>
          <a:p>
            <a:pPr algn="ctr">
              <a:spcAft>
                <a:spcPts val="9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$3.8B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C48B8-7E33-40E7-AFC6-8D4F5A02AE0F}"/>
              </a:ext>
            </a:extLst>
          </p:cNvPr>
          <p:cNvSpPr txBox="1"/>
          <p:nvPr/>
        </p:nvSpPr>
        <p:spPr>
          <a:xfrm>
            <a:off x="5562600" y="1612742"/>
            <a:ext cx="1899699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Cannabis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Testing Market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D2CD1-597A-41F8-BD47-3CA03E1A2182}"/>
              </a:ext>
            </a:extLst>
          </p:cNvPr>
          <p:cNvSpPr txBox="1"/>
          <p:nvPr/>
        </p:nvSpPr>
        <p:spPr>
          <a:xfrm>
            <a:off x="9705662" y="1612742"/>
            <a:ext cx="2079937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Other Testing Markets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1377B3-C1E8-469E-A685-34B57EEDAB9A}"/>
              </a:ext>
            </a:extLst>
          </p:cNvPr>
          <p:cNvSpPr txBox="1"/>
          <p:nvPr/>
        </p:nvSpPr>
        <p:spPr>
          <a:xfrm>
            <a:off x="8633521" y="3029108"/>
            <a:ext cx="3055257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spcAft>
                <a:spcPts val="30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2"/>
                </a:solidFill>
              </a:rPr>
              <a:t>CBD and Hemp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DBFA8A-DEE6-4EBB-AAD1-6C2A232BE06E}"/>
              </a:ext>
            </a:extLst>
          </p:cNvPr>
          <p:cNvSpPr txBox="1"/>
          <p:nvPr/>
        </p:nvSpPr>
        <p:spPr>
          <a:xfrm>
            <a:off x="5167715" y="3029108"/>
            <a:ext cx="1875621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400" dirty="0">
                <a:solidFill>
                  <a:schemeClr val="tx2"/>
                </a:solidFill>
              </a:rPr>
              <a:t>2019 CA Market</a:t>
            </a:r>
          </a:p>
          <a:p>
            <a:pPr algn="ctr">
              <a:spcAft>
                <a:spcPts val="900"/>
              </a:spcAft>
            </a:pPr>
            <a:r>
              <a:rPr lang="en-US" sz="4000" b="1" dirty="0">
                <a:solidFill>
                  <a:schemeClr val="accent2"/>
                </a:solidFill>
              </a:rPr>
              <a:t>$100M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291C0D-1A95-48F8-AAE2-EFC9C04E894F}"/>
              </a:ext>
            </a:extLst>
          </p:cNvPr>
          <p:cNvSpPr txBox="1"/>
          <p:nvPr/>
        </p:nvSpPr>
        <p:spPr>
          <a:xfrm>
            <a:off x="834091" y="4591050"/>
            <a:ext cx="2302810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400" dirty="0">
                <a:solidFill>
                  <a:schemeClr val="tx2"/>
                </a:solidFill>
              </a:rPr>
              <a:t>Projected Annual Growth</a:t>
            </a:r>
          </a:p>
          <a:p>
            <a:pPr algn="ctr">
              <a:spcAft>
                <a:spcPts val="9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19%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A2C0B013-E40E-4DFD-BFC2-65533FF7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914" y="1453242"/>
            <a:ext cx="1026886" cy="102688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1556FFE-8D85-4233-98F9-2BD0E86C5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9600" y="1460500"/>
            <a:ext cx="1012371" cy="101237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09F43A5-6914-4056-97F2-B95B8BFC6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34400" y="1484085"/>
            <a:ext cx="965200" cy="96520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64AF0E0-9961-4CBB-90C5-FF499C18D7DC}"/>
              </a:ext>
            </a:extLst>
          </p:cNvPr>
          <p:cNvCxnSpPr>
            <a:cxnSpLocks/>
          </p:cNvCxnSpPr>
          <p:nvPr/>
        </p:nvCxnSpPr>
        <p:spPr>
          <a:xfrm>
            <a:off x="4057650" y="2971800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06B0AE1-9AF1-410A-B691-2A0294E34C99}"/>
              </a:ext>
            </a:extLst>
          </p:cNvPr>
          <p:cNvCxnSpPr>
            <a:cxnSpLocks/>
          </p:cNvCxnSpPr>
          <p:nvPr/>
        </p:nvCxnSpPr>
        <p:spPr>
          <a:xfrm>
            <a:off x="8153400" y="2971800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F244A88-11A2-433E-ADAB-B47792F07749}"/>
              </a:ext>
            </a:extLst>
          </p:cNvPr>
          <p:cNvCxnSpPr>
            <a:cxnSpLocks/>
          </p:cNvCxnSpPr>
          <p:nvPr/>
        </p:nvCxnSpPr>
        <p:spPr>
          <a:xfrm rot="16200000">
            <a:off x="2068568" y="2800350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7E6DCFC-4F25-4CD0-AC05-AAD6C7EB2F52}"/>
              </a:ext>
            </a:extLst>
          </p:cNvPr>
          <p:cNvCxnSpPr>
            <a:cxnSpLocks/>
          </p:cNvCxnSpPr>
          <p:nvPr/>
        </p:nvCxnSpPr>
        <p:spPr>
          <a:xfrm rot="16200000">
            <a:off x="10154798" y="2110100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25D1014-4122-47B9-AFA4-4A4EAD3A2D46}"/>
              </a:ext>
            </a:extLst>
          </p:cNvPr>
          <p:cNvCxnSpPr>
            <a:cxnSpLocks/>
          </p:cNvCxnSpPr>
          <p:nvPr/>
        </p:nvCxnSpPr>
        <p:spPr>
          <a:xfrm rot="16200000">
            <a:off x="10154798" y="2867230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072D4D9-287B-4114-AE80-ADC05ECFC1D2}"/>
              </a:ext>
            </a:extLst>
          </p:cNvPr>
          <p:cNvCxnSpPr>
            <a:cxnSpLocks/>
          </p:cNvCxnSpPr>
          <p:nvPr/>
        </p:nvCxnSpPr>
        <p:spPr>
          <a:xfrm rot="16200000">
            <a:off x="10154798" y="3624360"/>
            <a:ext cx="0" cy="2933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E802C4-E476-4B8C-8399-173846CC8E10}"/>
              </a:ext>
            </a:extLst>
          </p:cNvPr>
          <p:cNvSpPr txBox="1"/>
          <p:nvPr/>
        </p:nvSpPr>
        <p:spPr>
          <a:xfrm>
            <a:off x="8633521" y="3786238"/>
            <a:ext cx="3055257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spcAft>
                <a:spcPts val="30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2"/>
                </a:solidFill>
              </a:rPr>
              <a:t>Nutraceuticals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8EA919-BA6B-4724-8C80-DAD265D04293}"/>
              </a:ext>
            </a:extLst>
          </p:cNvPr>
          <p:cNvSpPr txBox="1"/>
          <p:nvPr/>
        </p:nvSpPr>
        <p:spPr>
          <a:xfrm>
            <a:off x="8633521" y="4543368"/>
            <a:ext cx="3055257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spcAft>
                <a:spcPts val="30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2"/>
                </a:solidFill>
              </a:rPr>
              <a:t>Food and Beverage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9E4BCE-880E-4351-8FAA-28455C2806AE}"/>
              </a:ext>
            </a:extLst>
          </p:cNvPr>
          <p:cNvSpPr txBox="1"/>
          <p:nvPr/>
        </p:nvSpPr>
        <p:spPr>
          <a:xfrm>
            <a:off x="-27668" y="-295616"/>
            <a:ext cx="526143" cy="156966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accent5">
                    <a:alpha val="40000"/>
                  </a:schemeClr>
                </a:solidFill>
              </a:rPr>
              <a:t>1</a:t>
            </a:r>
            <a:endParaRPr lang="en-US" sz="6600" dirty="0">
              <a:solidFill>
                <a:schemeClr val="accent5"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11" grpId="0"/>
      <p:bldP spid="12" grpId="0"/>
      <p:bldP spid="14" grpId="0"/>
      <p:bldP spid="20" grpId="0"/>
      <p:bldP spid="21" grpId="0"/>
      <p:bldP spid="31" grpId="0"/>
      <p:bldP spid="32" grpId="0"/>
      <p:bldP spid="24" grpId="0"/>
      <p:bldP spid="2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5F5F530-06FB-45CE-94FA-AE91748A36AC}"/>
              </a:ext>
            </a:extLst>
          </p:cNvPr>
          <p:cNvSpPr/>
          <p:nvPr/>
        </p:nvSpPr>
        <p:spPr>
          <a:xfrm>
            <a:off x="0" y="1219200"/>
            <a:ext cx="4935558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en-US" sz="2000" b="1" dirty="0"/>
              <a:t>Clients: Pharma &amp; Biotech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CB6DC-023B-4D92-8B3E-4D2384E0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99" y="292099"/>
            <a:ext cx="11582401" cy="792843"/>
          </a:xfrm>
        </p:spPr>
        <p:txBody>
          <a:bodyPr/>
          <a:lstStyle/>
          <a:p>
            <a:r>
              <a:rPr lang="en-US" dirty="0"/>
              <a:t>The Contract Research Opportunity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F471D-BF2F-4F3C-950F-526E6D205AA6}"/>
              </a:ext>
            </a:extLst>
          </p:cNvPr>
          <p:cNvSpPr/>
          <p:nvPr/>
        </p:nvSpPr>
        <p:spPr>
          <a:xfrm>
            <a:off x="5991227" y="6145294"/>
            <a:ext cx="55353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https://www.fortunebusinessinsights.com/industry-reports/contract-research-organization-cro-services-market-100864</a:t>
            </a:r>
            <a:endParaRPr lang="en-US" sz="8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AD3DD19-5D67-4CA2-AAB4-E58570932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137505"/>
              </p:ext>
            </p:extLst>
          </p:nvPr>
        </p:nvGraphicFramePr>
        <p:xfrm>
          <a:off x="5495118" y="3935494"/>
          <a:ext cx="626745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87C166-BF6F-40F4-A8E9-5C0A37DA38F4}"/>
              </a:ext>
            </a:extLst>
          </p:cNvPr>
          <p:cNvCxnSpPr>
            <a:cxnSpLocks/>
          </p:cNvCxnSpPr>
          <p:nvPr/>
        </p:nvCxnSpPr>
        <p:spPr>
          <a:xfrm>
            <a:off x="5619750" y="3661913"/>
            <a:ext cx="626745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FA214E1-FCC5-4480-B4B3-764302664A00}"/>
              </a:ext>
            </a:extLst>
          </p:cNvPr>
          <p:cNvSpPr txBox="1"/>
          <p:nvPr/>
        </p:nvSpPr>
        <p:spPr>
          <a:xfrm>
            <a:off x="498475" y="2291988"/>
            <a:ext cx="3022600" cy="73866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Global R&amp;D spending: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rgbClr val="277BB8"/>
                </a:solidFill>
              </a:rPr>
              <a:t>$190B in 2020</a:t>
            </a:r>
            <a:endParaRPr lang="en-US" dirty="0">
              <a:solidFill>
                <a:srgbClr val="277BB8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C527DA-21DE-424A-9949-A9C257E77EAC}"/>
              </a:ext>
            </a:extLst>
          </p:cNvPr>
          <p:cNvGrpSpPr/>
          <p:nvPr/>
        </p:nvGrpSpPr>
        <p:grpSpPr>
          <a:xfrm>
            <a:off x="439758" y="3166613"/>
            <a:ext cx="4495800" cy="646331"/>
            <a:chOff x="304800" y="4921787"/>
            <a:chExt cx="4495800" cy="64633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5EA6D2-3981-4642-B47E-B4B4D6C041F9}"/>
                </a:ext>
              </a:extLst>
            </p:cNvPr>
            <p:cNvSpPr txBox="1"/>
            <p:nvPr/>
          </p:nvSpPr>
          <p:spPr>
            <a:xfrm>
              <a:off x="628650" y="4921787"/>
              <a:ext cx="4171950" cy="646331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25% ($47B) is outsourced to    Contract Research labs    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C561753-0BD7-4DFB-A7CA-073E5E48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800" y="5038319"/>
              <a:ext cx="228600" cy="228600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B21A4E4-3FC4-4A06-A352-A37B6598FD16}"/>
              </a:ext>
            </a:extLst>
          </p:cNvPr>
          <p:cNvSpPr/>
          <p:nvPr/>
        </p:nvSpPr>
        <p:spPr>
          <a:xfrm>
            <a:off x="6077331" y="2978345"/>
            <a:ext cx="5103023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en-US" b="1" dirty="0">
                <a:solidFill>
                  <a:schemeClr val="accent1"/>
                </a:solidFill>
              </a:rPr>
              <a:t>Contract Research is growing faster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(11.4% CAGR) than total R&amp;D spending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1E6449-5AD9-4D12-9D05-59D842FF93BD}"/>
              </a:ext>
            </a:extLst>
          </p:cNvPr>
          <p:cNvCxnSpPr/>
          <p:nvPr/>
        </p:nvCxnSpPr>
        <p:spPr>
          <a:xfrm>
            <a:off x="5277654" y="1219200"/>
            <a:ext cx="0" cy="49149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F1E60DF-0FD5-4AB3-8EB0-CFD0EE8ECD9B}"/>
              </a:ext>
            </a:extLst>
          </p:cNvPr>
          <p:cNvSpPr txBox="1"/>
          <p:nvPr/>
        </p:nvSpPr>
        <p:spPr>
          <a:xfrm>
            <a:off x="-27668" y="-295616"/>
            <a:ext cx="526143" cy="156966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accent5">
                    <a:alpha val="40000"/>
                  </a:schemeClr>
                </a:solidFill>
              </a:rPr>
              <a:t>2</a:t>
            </a:r>
            <a:endParaRPr lang="en-US" sz="6600" dirty="0">
              <a:solidFill>
                <a:schemeClr val="accent5"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/>
      <p:bldGraphic spid="11" grpId="0">
        <p:bldAsOne/>
      </p:bldGraphic>
      <p:bldP spid="28" grpId="0"/>
      <p:bldP spid="47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A8D8-F670-4464-9249-1BA2CAFF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Streams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0CCD2-C7B8-4A59-A53E-BBCE789EAD0C}"/>
              </a:ext>
            </a:extLst>
          </p:cNvPr>
          <p:cNvSpPr/>
          <p:nvPr/>
        </p:nvSpPr>
        <p:spPr>
          <a:xfrm>
            <a:off x="0" y="1219200"/>
            <a:ext cx="12192000" cy="4772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>
              <a:spcAft>
                <a:spcPts val="600"/>
              </a:spcAft>
            </a:pP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2000" dirty="0">
                <a:solidFill>
                  <a:schemeClr val="accent1"/>
                </a:solidFill>
              </a:rPr>
              <a:t>TOTAL NIVA LABS REVENUE POTENTIAL by 2024:  </a:t>
            </a:r>
            <a:r>
              <a:rPr lang="fr-FR" sz="2000" b="1" dirty="0">
                <a:solidFill>
                  <a:schemeClr val="accent1"/>
                </a:solidFill>
              </a:rPr>
              <a:t>$74M 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2545355-63EB-47CD-9043-8C0453D4BEF7}"/>
              </a:ext>
            </a:extLst>
          </p:cNvPr>
          <p:cNvGraphicFramePr>
            <a:graphicFrameLocks noGrp="1"/>
          </p:cNvGraphicFramePr>
          <p:nvPr/>
        </p:nvGraphicFramePr>
        <p:xfrm>
          <a:off x="304798" y="1792004"/>
          <a:ext cx="5791201" cy="434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141">
                  <a:extLst>
                    <a:ext uri="{9D8B030D-6E8A-4147-A177-3AD203B41FA5}">
                      <a16:colId xmlns:a16="http://schemas.microsoft.com/office/drawing/2014/main" val="2679346971"/>
                    </a:ext>
                  </a:extLst>
                </a:gridCol>
                <a:gridCol w="1855060">
                  <a:extLst>
                    <a:ext uri="{9D8B030D-6E8A-4147-A177-3AD203B41FA5}">
                      <a16:colId xmlns:a16="http://schemas.microsoft.com/office/drawing/2014/main" val="3621653247"/>
                    </a:ext>
                  </a:extLst>
                </a:gridCol>
              </a:tblGrid>
              <a:tr h="62030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I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671017"/>
                  </a:ext>
                </a:extLst>
              </a:tr>
              <a:tr h="62030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California Cannabis Testing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74403"/>
                  </a:ext>
                </a:extLst>
              </a:tr>
              <a:tr h="62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California Consumer Retail Market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 4,000,000,000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664946"/>
                  </a:ext>
                </a:extLst>
              </a:tr>
              <a:tr h="62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Testing Labs Share of the Market (%)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69247"/>
                  </a:ext>
                </a:extLst>
              </a:tr>
              <a:tr h="62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Testing Labs Share of the Market ($)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     160,000,000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824856"/>
                  </a:ext>
                </a:extLst>
              </a:tr>
              <a:tr h="62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Labs Potential Market Share (%)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91362"/>
                  </a:ext>
                </a:extLst>
              </a:tr>
              <a:tr h="62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Labs Potential Market Share ($)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       16,000,000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98875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60AB4A82-0DCA-4EC5-9D37-2DA092763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669255"/>
              </p:ext>
            </p:extLst>
          </p:nvPr>
        </p:nvGraphicFramePr>
        <p:xfrm>
          <a:off x="6316579" y="1792004"/>
          <a:ext cx="5570621" cy="1043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8">
                  <a:extLst>
                    <a:ext uri="{9D8B030D-6E8A-4147-A177-3AD203B41FA5}">
                      <a16:colId xmlns:a16="http://schemas.microsoft.com/office/drawing/2014/main" val="2679346971"/>
                    </a:ext>
                  </a:extLst>
                </a:gridCol>
                <a:gridCol w="1784403">
                  <a:extLst>
                    <a:ext uri="{9D8B030D-6E8A-4147-A177-3AD203B41FA5}">
                      <a16:colId xmlns:a16="http://schemas.microsoft.com/office/drawing/2014/main" val="3621653247"/>
                    </a:ext>
                  </a:extLst>
                </a:gridCol>
              </a:tblGrid>
              <a:tr h="2304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</a:rPr>
                        <a:t>GROUP II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671017"/>
                  </a:ext>
                </a:extLst>
              </a:tr>
              <a:tr h="2304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Hemp &amp; CBD Testing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74403"/>
                  </a:ext>
                </a:extLst>
              </a:tr>
              <a:tr h="21760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Labs Potential Market Share (%)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91362"/>
                  </a:ext>
                </a:extLst>
              </a:tr>
              <a:tr h="2176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US" sz="10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Labs Potential Market Share ($)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       1,000,000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98875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2CE90E04-3E6C-4838-BF3A-86D2E6C8E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61015"/>
              </p:ext>
            </p:extLst>
          </p:nvPr>
        </p:nvGraphicFramePr>
        <p:xfrm>
          <a:off x="6316578" y="2956648"/>
          <a:ext cx="5570621" cy="1051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8">
                  <a:extLst>
                    <a:ext uri="{9D8B030D-6E8A-4147-A177-3AD203B41FA5}">
                      <a16:colId xmlns:a16="http://schemas.microsoft.com/office/drawing/2014/main" val="2679346971"/>
                    </a:ext>
                  </a:extLst>
                </a:gridCol>
                <a:gridCol w="1784403">
                  <a:extLst>
                    <a:ext uri="{9D8B030D-6E8A-4147-A177-3AD203B41FA5}">
                      <a16:colId xmlns:a16="http://schemas.microsoft.com/office/drawing/2014/main" val="3621653247"/>
                    </a:ext>
                  </a:extLst>
                </a:gridCol>
              </a:tblGrid>
              <a:tr h="2593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</a:rPr>
                        <a:t>GROUP III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671017"/>
                  </a:ext>
                </a:extLst>
              </a:tr>
              <a:tr h="2593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Consulting (Cannabis Testing)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74403"/>
                  </a:ext>
                </a:extLst>
              </a:tr>
              <a:tr h="220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Labs Potential Market Share (%)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91362"/>
                  </a:ext>
                </a:extLst>
              </a:tr>
              <a:tr h="220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US" sz="10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Labs Potential Market Share ($)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       10,000,000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98875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8D560BD7-1774-41EF-8EFA-659ADB129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958186"/>
              </p:ext>
            </p:extLst>
          </p:nvPr>
        </p:nvGraphicFramePr>
        <p:xfrm>
          <a:off x="6316577" y="4137098"/>
          <a:ext cx="5570621" cy="1051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8">
                  <a:extLst>
                    <a:ext uri="{9D8B030D-6E8A-4147-A177-3AD203B41FA5}">
                      <a16:colId xmlns:a16="http://schemas.microsoft.com/office/drawing/2014/main" val="2679346971"/>
                    </a:ext>
                  </a:extLst>
                </a:gridCol>
                <a:gridCol w="1784403">
                  <a:extLst>
                    <a:ext uri="{9D8B030D-6E8A-4147-A177-3AD203B41FA5}">
                      <a16:colId xmlns:a16="http://schemas.microsoft.com/office/drawing/2014/main" val="3621653247"/>
                    </a:ext>
                  </a:extLst>
                </a:gridCol>
              </a:tblGrid>
              <a:tr h="2593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/>
                          </a:solidFill>
                        </a:rPr>
                        <a:t>GROUP IV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671017"/>
                  </a:ext>
                </a:extLst>
              </a:tr>
              <a:tr h="2593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Contract  Research (Pharma, Biotech &amp; Cannabis)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74403"/>
                  </a:ext>
                </a:extLst>
              </a:tr>
              <a:tr h="220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Labs Potential Market Share (%)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0.10%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91362"/>
                  </a:ext>
                </a:extLst>
              </a:tr>
              <a:tr h="220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Niva</a:t>
                      </a:r>
                      <a:r>
                        <a:rPr lang="en-US" sz="10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Labs Potential Market Share ($)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        47,000,000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9887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40BB79E-75F6-4CD9-8F2B-439DF7E3E0FB}"/>
              </a:ext>
            </a:extLst>
          </p:cNvPr>
          <p:cNvSpPr/>
          <p:nvPr/>
        </p:nvSpPr>
        <p:spPr>
          <a:xfrm>
            <a:off x="6451600" y="5426218"/>
            <a:ext cx="5435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TOTAL NIVA LABS REVENUE POTENTIAL </a:t>
            </a:r>
          </a:p>
          <a:p>
            <a:r>
              <a:rPr lang="fr-FR" sz="2000" dirty="0">
                <a:solidFill>
                  <a:schemeClr val="accent1"/>
                </a:solidFill>
              </a:rPr>
              <a:t>by 2024:  </a:t>
            </a:r>
            <a:r>
              <a:rPr lang="fr-FR" sz="2000" b="1" dirty="0">
                <a:solidFill>
                  <a:schemeClr val="accent1"/>
                </a:solidFill>
              </a:rPr>
              <a:t>$74M ANNUALLY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66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B591-191E-405E-A705-BCEDE104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Unique Business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D9D01A-36D0-40D3-9565-D846561F6436}"/>
              </a:ext>
            </a:extLst>
          </p:cNvPr>
          <p:cNvCxnSpPr>
            <a:cxnSpLocks/>
          </p:cNvCxnSpPr>
          <p:nvPr/>
        </p:nvCxnSpPr>
        <p:spPr>
          <a:xfrm>
            <a:off x="6096000" y="1219200"/>
            <a:ext cx="0" cy="445970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5D8E650-B7C0-44ED-9CDE-47D1301CD5ED}"/>
              </a:ext>
            </a:extLst>
          </p:cNvPr>
          <p:cNvSpPr txBox="1"/>
          <p:nvPr/>
        </p:nvSpPr>
        <p:spPr>
          <a:xfrm>
            <a:off x="304800" y="1219200"/>
            <a:ext cx="5482383" cy="4772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Most Labs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E5147-2770-44C6-8A8C-5002CA54C2FE}"/>
              </a:ext>
            </a:extLst>
          </p:cNvPr>
          <p:cNvSpPr txBox="1"/>
          <p:nvPr/>
        </p:nvSpPr>
        <p:spPr>
          <a:xfrm>
            <a:off x="6404818" y="1219200"/>
            <a:ext cx="5482383" cy="4772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The Niva Labs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DA3EA43-F05E-476E-B651-0F18F4554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4076112"/>
              </p:ext>
            </p:extLst>
          </p:nvPr>
        </p:nvGraphicFramePr>
        <p:xfrm>
          <a:off x="304799" y="1856111"/>
          <a:ext cx="5482384" cy="382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49BCD56-2A5F-4A4A-900A-59D928AF2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071905"/>
              </p:ext>
            </p:extLst>
          </p:nvPr>
        </p:nvGraphicFramePr>
        <p:xfrm>
          <a:off x="6404817" y="1856111"/>
          <a:ext cx="5482384" cy="36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2BCCE2A1-6185-4D02-95AE-496B6BFF08E7}"/>
              </a:ext>
            </a:extLst>
          </p:cNvPr>
          <p:cNvGrpSpPr/>
          <p:nvPr/>
        </p:nvGrpSpPr>
        <p:grpSpPr>
          <a:xfrm>
            <a:off x="6404817" y="4522010"/>
            <a:ext cx="5482385" cy="992793"/>
            <a:chOff x="6404817" y="4522010"/>
            <a:chExt cx="5482385" cy="99279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37FBEC-54B5-4C5F-9730-DDD45485150A}"/>
                </a:ext>
              </a:extLst>
            </p:cNvPr>
            <p:cNvSpPr txBox="1"/>
            <p:nvPr/>
          </p:nvSpPr>
          <p:spPr>
            <a:xfrm>
              <a:off x="6781801" y="4558932"/>
              <a:ext cx="2197099" cy="26415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dirty="0">
                  <a:solidFill>
                    <a:schemeClr val="tx2"/>
                  </a:solidFill>
                </a:rPr>
                <a:t>Cannabis Testing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53FC5FA-A715-4A36-8DD4-7CE0666B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4817" y="4548954"/>
              <a:ext cx="284111" cy="28411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F7D9D8-1E07-4184-9804-3DA0450A765F}"/>
                </a:ext>
              </a:extLst>
            </p:cNvPr>
            <p:cNvCxnSpPr>
              <a:cxnSpLocks/>
            </p:cNvCxnSpPr>
            <p:nvPr/>
          </p:nvCxnSpPr>
          <p:spPr>
            <a:xfrm>
              <a:off x="6404817" y="5031879"/>
              <a:ext cx="2574083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62C664-EE5E-43B1-A7DD-BC280120A0FE}"/>
                </a:ext>
              </a:extLst>
            </p:cNvPr>
            <p:cNvSpPr txBox="1"/>
            <p:nvPr/>
          </p:nvSpPr>
          <p:spPr>
            <a:xfrm>
              <a:off x="6781801" y="5240670"/>
              <a:ext cx="2197099" cy="26415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dirty="0">
                  <a:solidFill>
                    <a:schemeClr val="tx2"/>
                  </a:solidFill>
                </a:rPr>
                <a:t>CBD Testing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0B274E8-0B19-409A-A9FA-D253544AA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4817" y="5230692"/>
              <a:ext cx="284111" cy="28411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F8C23-925F-4E36-A290-DDDD9441F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6009" y="4522010"/>
              <a:ext cx="0" cy="992793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07F577-F51A-4B68-8B88-56228FA9AC1E}"/>
                </a:ext>
              </a:extLst>
            </p:cNvPr>
            <p:cNvSpPr txBox="1"/>
            <p:nvPr/>
          </p:nvSpPr>
          <p:spPr>
            <a:xfrm>
              <a:off x="9690103" y="4558932"/>
              <a:ext cx="2197099" cy="26415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b="1" dirty="0">
                  <a:solidFill>
                    <a:schemeClr val="accent2"/>
                  </a:solidFill>
                </a:rPr>
                <a:t>Contract Research: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7898B30-4877-4D3F-A98A-7F76E85BE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3119" y="4548954"/>
              <a:ext cx="284111" cy="2841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11AEEB-AA81-4F4D-89FB-3231646E66A9}"/>
                </a:ext>
              </a:extLst>
            </p:cNvPr>
            <p:cNvSpPr txBox="1"/>
            <p:nvPr/>
          </p:nvSpPr>
          <p:spPr>
            <a:xfrm>
              <a:off x="9690103" y="4919574"/>
              <a:ext cx="2197099" cy="50332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Pharma &amp; Biotech</a:t>
              </a:r>
            </a:p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2"/>
                  </a:solidFill>
                </a:rPr>
                <a:t>Cannabis/CBD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6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Graphic spid="8" grpId="0">
        <p:bldAsOne/>
      </p:bldGraphic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ACD6-270B-4240-8A79-126F3A9B1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Differentiators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13D424B-091D-41CE-84AF-CDFB98E53174}"/>
              </a:ext>
            </a:extLst>
          </p:cNvPr>
          <p:cNvGrpSpPr/>
          <p:nvPr/>
        </p:nvGrpSpPr>
        <p:grpSpPr>
          <a:xfrm>
            <a:off x="304800" y="3258592"/>
            <a:ext cx="2156595" cy="2875508"/>
            <a:chOff x="304800" y="1421776"/>
            <a:chExt cx="2156595" cy="28755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40A852-BF94-493A-91A9-8443250A4D00}"/>
                </a:ext>
              </a:extLst>
            </p:cNvPr>
            <p:cNvSpPr/>
            <p:nvPr/>
          </p:nvSpPr>
          <p:spPr>
            <a:xfrm>
              <a:off x="304800" y="3132221"/>
              <a:ext cx="2156594" cy="57350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fr-FR" sz="2000" b="1" dirty="0">
                  <a:solidFill>
                    <a:schemeClr val="tx2"/>
                  </a:solidFill>
                </a:rPr>
                <a:t>Testing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55850-DEE3-4CDD-8D9D-F1211DB71BD3}"/>
                </a:ext>
              </a:extLst>
            </p:cNvPr>
            <p:cNvSpPr txBox="1"/>
            <p:nvPr/>
          </p:nvSpPr>
          <p:spPr>
            <a:xfrm>
              <a:off x="304801" y="3793958"/>
              <a:ext cx="2156594" cy="50332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State Required Panel</a:t>
              </a:r>
            </a:p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Preliminary QC Testing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303006-AAD6-4B16-B5B1-B2ADCD9A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4800" y="1873915"/>
              <a:ext cx="469900" cy="4699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7899C17F-5DBA-407E-85E7-0BE5CA81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6473" y="1642305"/>
              <a:ext cx="469900" cy="4699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96C8972B-AAB9-4270-BFAA-B414F42F0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8146" y="1421776"/>
              <a:ext cx="469900" cy="4699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1A3BDE8-2677-4EE1-A05C-5966ABBDF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69819" y="1642305"/>
              <a:ext cx="469900" cy="46990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7DCA27F0-40C2-40E1-B093-5DDE3B794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91493" y="1873915"/>
              <a:ext cx="469900" cy="4699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F00413-BB20-4B13-AE2E-C09EA9428586}"/>
              </a:ext>
            </a:extLst>
          </p:cNvPr>
          <p:cNvGrpSpPr/>
          <p:nvPr/>
        </p:nvGrpSpPr>
        <p:grpSpPr>
          <a:xfrm>
            <a:off x="2661251" y="2658475"/>
            <a:ext cx="2156594" cy="2940674"/>
            <a:chOff x="2661251" y="1593226"/>
            <a:chExt cx="2156594" cy="29406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F8A85C-91E5-4EEB-A1AF-65272C72F8FB}"/>
                </a:ext>
              </a:extLst>
            </p:cNvPr>
            <p:cNvSpPr/>
            <p:nvPr/>
          </p:nvSpPr>
          <p:spPr>
            <a:xfrm>
              <a:off x="2661251" y="3132221"/>
              <a:ext cx="2156594" cy="57350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fr-FR" sz="2000" b="1" dirty="0">
                  <a:solidFill>
                    <a:schemeClr val="tx2"/>
                  </a:solidFill>
                </a:rPr>
                <a:t>Troubleshooting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1F7570-8DE7-402D-9AB7-828ED7EDB076}"/>
                </a:ext>
              </a:extLst>
            </p:cNvPr>
            <p:cNvSpPr txBox="1"/>
            <p:nvPr/>
          </p:nvSpPr>
          <p:spPr>
            <a:xfrm>
              <a:off x="2661251" y="3793958"/>
              <a:ext cx="2156594" cy="73994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Product Shelf Life</a:t>
              </a:r>
            </a:p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Environmental Monitoring</a:t>
              </a:r>
            </a:p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Genetic Testing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F62B3AD-6301-449A-8F9A-26D143724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82925" y="1873915"/>
              <a:ext cx="469900" cy="4699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FAC786-A8ED-4B9B-9BB5-0E8B7570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04598" y="1593226"/>
              <a:ext cx="469900" cy="4699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CBA4574-763F-475D-A6E5-F6B136E90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6271" y="1873915"/>
              <a:ext cx="469900" cy="4699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087182-2B2A-4526-AE4D-735E39FC75A5}"/>
              </a:ext>
            </a:extLst>
          </p:cNvPr>
          <p:cNvGrpSpPr/>
          <p:nvPr/>
        </p:nvGrpSpPr>
        <p:grpSpPr>
          <a:xfrm>
            <a:off x="5017703" y="2393109"/>
            <a:ext cx="2156594" cy="2799685"/>
            <a:chOff x="5017703" y="1873915"/>
            <a:chExt cx="2156594" cy="279968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483F4E-3301-42C6-B430-07A56EFEB488}"/>
                </a:ext>
              </a:extLst>
            </p:cNvPr>
            <p:cNvSpPr/>
            <p:nvPr/>
          </p:nvSpPr>
          <p:spPr>
            <a:xfrm>
              <a:off x="5017703" y="3132221"/>
              <a:ext cx="2156594" cy="57350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>
                <a:spcAft>
                  <a:spcPts val="600"/>
                </a:spcAft>
              </a:pPr>
              <a:r>
                <a:rPr lang="fr-FR" sz="2000" b="1" dirty="0">
                  <a:solidFill>
                    <a:schemeClr val="tx2"/>
                  </a:solidFill>
                </a:rPr>
                <a:t>Product Dev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70712F-E3AE-4BA9-979E-A9B0DDF2CA87}"/>
                </a:ext>
              </a:extLst>
            </p:cNvPr>
            <p:cNvSpPr txBox="1"/>
            <p:nvPr/>
          </p:nvSpPr>
          <p:spPr>
            <a:xfrm>
              <a:off x="5017703" y="3793958"/>
              <a:ext cx="2156594" cy="87964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Manufacturing troubleshooting</a:t>
              </a:r>
            </a:p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Support new </a:t>
              </a:r>
              <a:br>
                <a:rPr lang="en-GB" sz="1200" dirty="0">
                  <a:solidFill>
                    <a:schemeClr val="tx2"/>
                  </a:solidFill>
                </a:rPr>
              </a:br>
              <a:r>
                <a:rPr lang="en-GB" sz="1200" dirty="0">
                  <a:solidFill>
                    <a:schemeClr val="tx2"/>
                  </a:solidFill>
                </a:rPr>
                <a:t>product development</a:t>
              </a: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3930B0A-8207-4889-9FCC-0B86D963C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39377" y="1873915"/>
              <a:ext cx="469900" cy="469900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B72CFC18-E31C-4E4E-8422-4865432FE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82723" y="1873915"/>
              <a:ext cx="469900" cy="4699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CC56A4-04EC-42D2-85E7-3EEB97AFFC66}"/>
              </a:ext>
            </a:extLst>
          </p:cNvPr>
          <p:cNvGrpSpPr/>
          <p:nvPr/>
        </p:nvGrpSpPr>
        <p:grpSpPr>
          <a:xfrm>
            <a:off x="7374154" y="1745162"/>
            <a:ext cx="2156594" cy="3367676"/>
            <a:chOff x="7374154" y="1725024"/>
            <a:chExt cx="2156594" cy="33676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03728C-5E32-4104-8FD3-574A9ED06384}"/>
                </a:ext>
              </a:extLst>
            </p:cNvPr>
            <p:cNvSpPr/>
            <p:nvPr/>
          </p:nvSpPr>
          <p:spPr>
            <a:xfrm>
              <a:off x="7374154" y="3132221"/>
              <a:ext cx="2156594" cy="5735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fr-FR" sz="2000" b="1" dirty="0"/>
                <a:t>Research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D84A97-C212-4E81-BB54-FDACA5E656A0}"/>
                </a:ext>
              </a:extLst>
            </p:cNvPr>
            <p:cNvSpPr txBox="1"/>
            <p:nvPr/>
          </p:nvSpPr>
          <p:spPr>
            <a:xfrm>
              <a:off x="7374154" y="3793958"/>
              <a:ext cx="2156594" cy="129874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Paid contract research </a:t>
              </a:r>
              <a:br>
                <a:rPr lang="en-GB" sz="1200" dirty="0">
                  <a:solidFill>
                    <a:schemeClr val="tx2"/>
                  </a:solidFill>
                </a:rPr>
              </a:br>
              <a:r>
                <a:rPr lang="en-GB" sz="1200" dirty="0">
                  <a:solidFill>
                    <a:schemeClr val="tx2"/>
                  </a:solidFill>
                </a:rPr>
                <a:t>for cannabis and CBD companies</a:t>
              </a:r>
            </a:p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Government grants</a:t>
              </a:r>
            </a:p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Big Data partnerships: Link Testing Data to Clinical Data</a:t>
              </a: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AEB3AD89-9C14-43C2-958D-D107A12C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63865" y="1725024"/>
              <a:ext cx="977172" cy="6762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83F29B-CC1A-47A5-A8A7-050FC459C0C0}"/>
              </a:ext>
            </a:extLst>
          </p:cNvPr>
          <p:cNvGrpSpPr/>
          <p:nvPr/>
        </p:nvGrpSpPr>
        <p:grpSpPr>
          <a:xfrm>
            <a:off x="9730606" y="1219200"/>
            <a:ext cx="2156594" cy="2572260"/>
            <a:chOff x="9730606" y="1725024"/>
            <a:chExt cx="2156594" cy="25722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0A15AE-0ABC-4EF1-809F-9406CBE02278}"/>
                </a:ext>
              </a:extLst>
            </p:cNvPr>
            <p:cNvSpPr/>
            <p:nvPr/>
          </p:nvSpPr>
          <p:spPr>
            <a:xfrm>
              <a:off x="9730606" y="3132221"/>
              <a:ext cx="2156594" cy="5735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fr-FR" sz="2000" b="1" dirty="0"/>
                <a:t>Drug Discovery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5ED772-5360-4050-863E-9E92E8613380}"/>
                </a:ext>
              </a:extLst>
            </p:cNvPr>
            <p:cNvSpPr txBox="1"/>
            <p:nvPr/>
          </p:nvSpPr>
          <p:spPr>
            <a:xfrm>
              <a:off x="9730606" y="3793958"/>
              <a:ext cx="2156594" cy="50332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182880" indent="-182880" algn="l"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/>
                  </a:solidFill>
                </a:rPr>
                <a:t>Drug Discovery R&amp;D for pharma and biotech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2AC2528E-520A-4C02-838D-328F4A22A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20316" y="1725024"/>
              <a:ext cx="977172" cy="676204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36F952-0FE7-4D0E-8662-8A35A9B8358A}"/>
              </a:ext>
            </a:extLst>
          </p:cNvPr>
          <p:cNvCxnSpPr/>
          <p:nvPr/>
        </p:nvCxnSpPr>
        <p:spPr>
          <a:xfrm>
            <a:off x="7274225" y="1219200"/>
            <a:ext cx="0" cy="49149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22686FA-22FD-40FB-9F11-EF21ACEC57E4}"/>
              </a:ext>
            </a:extLst>
          </p:cNvPr>
          <p:cNvCxnSpPr/>
          <p:nvPr/>
        </p:nvCxnSpPr>
        <p:spPr>
          <a:xfrm>
            <a:off x="9630677" y="1219200"/>
            <a:ext cx="0" cy="49149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DE9A6E-48F4-469B-8C43-AE283A732D96}"/>
              </a:ext>
            </a:extLst>
          </p:cNvPr>
          <p:cNvCxnSpPr/>
          <p:nvPr/>
        </p:nvCxnSpPr>
        <p:spPr>
          <a:xfrm>
            <a:off x="4917774" y="1219200"/>
            <a:ext cx="0" cy="49149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6BC70F-ECDE-4BA7-8613-3CEC57A2A098}"/>
              </a:ext>
            </a:extLst>
          </p:cNvPr>
          <p:cNvCxnSpPr/>
          <p:nvPr/>
        </p:nvCxnSpPr>
        <p:spPr>
          <a:xfrm>
            <a:off x="2561323" y="1219200"/>
            <a:ext cx="0" cy="49149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71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8207928F-AD1F-48E6-8319-F673D6C9CF8C}"/>
              </a:ext>
            </a:extLst>
          </p:cNvPr>
          <p:cNvSpPr/>
          <p:nvPr/>
        </p:nvSpPr>
        <p:spPr>
          <a:xfrm>
            <a:off x="0" y="1219200"/>
            <a:ext cx="4307087" cy="4914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A77DC-2BEB-443A-947D-BACC6083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98B7D-60B6-451A-BD42-EE72FD2252A9}"/>
              </a:ext>
            </a:extLst>
          </p:cNvPr>
          <p:cNvSpPr/>
          <p:nvPr/>
        </p:nvSpPr>
        <p:spPr>
          <a:xfrm>
            <a:off x="0" y="2290011"/>
            <a:ext cx="4307085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en-US" sz="2000" b="1" dirty="0"/>
              <a:t>Our Background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7F8B82C-D82D-484E-B0C0-3E65352AD1EB}"/>
              </a:ext>
            </a:extLst>
          </p:cNvPr>
          <p:cNvGrpSpPr/>
          <p:nvPr/>
        </p:nvGrpSpPr>
        <p:grpSpPr>
          <a:xfrm>
            <a:off x="304800" y="3030544"/>
            <a:ext cx="3832857" cy="2954798"/>
            <a:chOff x="304800" y="3030544"/>
            <a:chExt cx="3832857" cy="29547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07431-F438-4660-A370-A95FE45EAC9A}"/>
                </a:ext>
              </a:extLst>
            </p:cNvPr>
            <p:cNvSpPr txBox="1"/>
            <p:nvPr/>
          </p:nvSpPr>
          <p:spPr>
            <a:xfrm>
              <a:off x="628650" y="3030544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b="1" dirty="0">
                  <a:solidFill>
                    <a:schemeClr val="tx2"/>
                  </a:solidFill>
                </a:rPr>
                <a:t>Cannabis Testing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3E7CAAA-6DF1-44C6-82E0-5962068E6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3070132"/>
              <a:ext cx="228600" cy="228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4553B6-FDF5-42FF-AB82-9E65F0744F44}"/>
                </a:ext>
              </a:extLst>
            </p:cNvPr>
            <p:cNvSpPr txBox="1"/>
            <p:nvPr/>
          </p:nvSpPr>
          <p:spPr>
            <a:xfrm>
              <a:off x="628650" y="3408690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b="1" dirty="0">
                  <a:solidFill>
                    <a:schemeClr val="tx2"/>
                  </a:solidFill>
                </a:rPr>
                <a:t>Contract Research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648E3FF-19FB-4749-B6D4-5366D7A68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3448278"/>
              <a:ext cx="228600" cy="228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BE37DA-E731-4E01-975F-6417873591B2}"/>
                </a:ext>
              </a:extLst>
            </p:cNvPr>
            <p:cNvSpPr txBox="1"/>
            <p:nvPr/>
          </p:nvSpPr>
          <p:spPr>
            <a:xfrm>
              <a:off x="628650" y="3786836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b="1" dirty="0">
                  <a:solidFill>
                    <a:schemeClr val="tx2"/>
                  </a:solidFill>
                </a:rPr>
                <a:t>Pharma &amp; Biotech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05290EC-95FA-4359-BA1C-D32F1AAEC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3826424"/>
              <a:ext cx="228600" cy="228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1D3A3-1056-4C61-BBED-2E15EDA40416}"/>
                </a:ext>
              </a:extLst>
            </p:cNvPr>
            <p:cNvSpPr txBox="1"/>
            <p:nvPr/>
          </p:nvSpPr>
          <p:spPr>
            <a:xfrm>
              <a:off x="628650" y="4164982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b="1" dirty="0">
                  <a:solidFill>
                    <a:schemeClr val="tx2"/>
                  </a:solidFill>
                </a:rPr>
                <a:t>Cancer Drug 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3C4AAE-E565-49EE-B5EE-E75EF6FE7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4204570"/>
              <a:ext cx="228600" cy="228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EB6D0A-DB2C-4728-A9CD-BB7887AFEA94}"/>
                </a:ext>
              </a:extLst>
            </p:cNvPr>
            <p:cNvSpPr txBox="1"/>
            <p:nvPr/>
          </p:nvSpPr>
          <p:spPr>
            <a:xfrm>
              <a:off x="628650" y="4543128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dirty="0">
                  <a:solidFill>
                    <a:schemeClr val="tx2"/>
                  </a:solidFill>
                </a:rPr>
                <a:t>Cannabis Extraction &amp; manufacturing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2262F3B-1D22-4240-805D-E26222333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4582716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AE0B75-D9E8-498F-BBD3-CF1ABEDA5C87}"/>
                </a:ext>
              </a:extLst>
            </p:cNvPr>
            <p:cNvSpPr txBox="1"/>
            <p:nvPr/>
          </p:nvSpPr>
          <p:spPr>
            <a:xfrm>
              <a:off x="628650" y="4921274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dirty="0">
                  <a:solidFill>
                    <a:schemeClr val="tx2"/>
                  </a:solidFill>
                </a:rPr>
                <a:t>Environmental Research &amp; Testing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E9D4C26-1545-4437-9965-5F923CAF8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4960862"/>
              <a:ext cx="228600" cy="22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DC4B67-8AB7-4C3C-834B-BD54E878498D}"/>
                </a:ext>
              </a:extLst>
            </p:cNvPr>
            <p:cNvSpPr txBox="1"/>
            <p:nvPr/>
          </p:nvSpPr>
          <p:spPr>
            <a:xfrm>
              <a:off x="628650" y="5299420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dirty="0">
                  <a:solidFill>
                    <a:schemeClr val="tx2"/>
                  </a:solidFill>
                </a:rPr>
                <a:t>Nutraceutical manufacturing &amp; testing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9DF68CA-E8F3-4D59-83B6-E56AE057B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5339008"/>
              <a:ext cx="228600" cy="2286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B8D9ED9-C7BA-427F-BD94-AF15C8CA55DC}"/>
                </a:ext>
              </a:extLst>
            </p:cNvPr>
            <p:cNvSpPr txBox="1"/>
            <p:nvPr/>
          </p:nvSpPr>
          <p:spPr>
            <a:xfrm>
              <a:off x="628650" y="5677565"/>
              <a:ext cx="3509007" cy="307777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400" b="1" dirty="0">
                  <a:solidFill>
                    <a:schemeClr val="accent1"/>
                  </a:solidFill>
                </a:rPr>
                <a:t>Combined - over 90 Years of Experience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EBD7B61-FF23-4DB2-9DA0-CAB9AD63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800" y="5717153"/>
              <a:ext cx="228600" cy="228600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2862F83E-C518-4588-9B45-CD4C62B7F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800" y="1315894"/>
            <a:ext cx="850900" cy="8509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008D999-293D-4F38-B062-75654D1FA2FF}"/>
              </a:ext>
            </a:extLst>
          </p:cNvPr>
          <p:cNvGrpSpPr/>
          <p:nvPr/>
        </p:nvGrpSpPr>
        <p:grpSpPr>
          <a:xfrm>
            <a:off x="4478025" y="1219200"/>
            <a:ext cx="7409175" cy="821820"/>
            <a:chOff x="4478025" y="1337860"/>
            <a:chExt cx="7409175" cy="8218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8F00D0-DBF7-4C38-AB6B-E6525F4EDB1C}"/>
                </a:ext>
              </a:extLst>
            </p:cNvPr>
            <p:cNvSpPr txBox="1"/>
            <p:nvPr/>
          </p:nvSpPr>
          <p:spPr>
            <a:xfrm>
              <a:off x="5321302" y="1344072"/>
              <a:ext cx="6565898" cy="815608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Josh Snyder; CEO</a:t>
              </a:r>
            </a:p>
            <a:p>
              <a:r>
                <a:rPr lang="en-GB" sz="1100" dirty="0">
                  <a:solidFill>
                    <a:schemeClr val="tx2"/>
                  </a:solidFill>
                </a:rPr>
                <a:t>Josh has 21 years in Biotech &amp; Pharma R&amp;D and management with expertise in analytical chemistry, cancer drug development, biochemistry, and cell biology. Board of Advisors for Aya Biosciences (pharmaceutical </a:t>
              </a:r>
              <a:r>
                <a:rPr lang="en-GB" sz="1100" dirty="0" err="1">
                  <a:solidFill>
                    <a:schemeClr val="tx2"/>
                  </a:solidFill>
                </a:rPr>
                <a:t>startup</a:t>
              </a:r>
              <a:r>
                <a:rPr lang="en-GB" sz="1100" dirty="0">
                  <a:solidFill>
                    <a:schemeClr val="tx2"/>
                  </a:solidFill>
                </a:rPr>
                <a:t>).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1B1E6D3-E7FF-4E6A-AD21-E44424216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02" t="6746" r="80157" b="72709"/>
            <a:stretch/>
          </p:blipFill>
          <p:spPr>
            <a:xfrm>
              <a:off x="4478025" y="1337860"/>
              <a:ext cx="673086" cy="673833"/>
            </a:xfrm>
            <a:prstGeom prst="ellipse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9358DB-5C53-4541-98C8-C691895EEB17}"/>
              </a:ext>
            </a:extLst>
          </p:cNvPr>
          <p:cNvGrpSpPr/>
          <p:nvPr/>
        </p:nvGrpSpPr>
        <p:grpSpPr>
          <a:xfrm>
            <a:off x="4478025" y="2030253"/>
            <a:ext cx="7409175" cy="815608"/>
            <a:chOff x="4478025" y="2054121"/>
            <a:chExt cx="7409175" cy="81560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76AB7B-5904-45B6-BBCE-851480BD408D}"/>
                </a:ext>
              </a:extLst>
            </p:cNvPr>
            <p:cNvSpPr txBox="1"/>
            <p:nvPr/>
          </p:nvSpPr>
          <p:spPr>
            <a:xfrm>
              <a:off x="5321302" y="2054121"/>
              <a:ext cx="6565898" cy="815608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GB" sz="1400" b="1" dirty="0">
                  <a:solidFill>
                    <a:schemeClr val="accent1"/>
                  </a:solidFill>
                </a:rPr>
                <a:t>Kris Marsh, Ph.D.; Lab Director</a:t>
              </a:r>
            </a:p>
            <a:p>
              <a:r>
                <a:rPr lang="en-GB" sz="1100" dirty="0">
                  <a:solidFill>
                    <a:schemeClr val="tx2"/>
                  </a:solidFill>
                </a:rPr>
                <a:t>Kris joined the cannabis testing industry in the San Francisco Bay Area in 2017, prior to full legalization. He is a published scientific author in peer-reviewed journals and received his Ph.D. in materials chemistry from UCLA.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41533AB-6D75-450D-94D7-DBA98AC9F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02" t="35169" r="80157" b="44286"/>
            <a:stretch/>
          </p:blipFill>
          <p:spPr>
            <a:xfrm>
              <a:off x="4478025" y="2125009"/>
              <a:ext cx="673086" cy="673833"/>
            </a:xfrm>
            <a:prstGeom prst="ellipse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38C2614-015D-4B42-AB09-7D5B9D7E54E1}"/>
              </a:ext>
            </a:extLst>
          </p:cNvPr>
          <p:cNvGrpSpPr/>
          <p:nvPr/>
        </p:nvGrpSpPr>
        <p:grpSpPr>
          <a:xfrm>
            <a:off x="4478025" y="2933921"/>
            <a:ext cx="7409175" cy="815608"/>
            <a:chOff x="4478025" y="2933447"/>
            <a:chExt cx="7409175" cy="81560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405A062-30A9-4D62-AF14-0F3C9BA39D4D}"/>
                </a:ext>
              </a:extLst>
            </p:cNvPr>
            <p:cNvSpPr txBox="1"/>
            <p:nvPr/>
          </p:nvSpPr>
          <p:spPr>
            <a:xfrm>
              <a:off x="5321302" y="2933447"/>
              <a:ext cx="6565898" cy="815608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GB" sz="1400" b="1" dirty="0">
                  <a:solidFill>
                    <a:schemeClr val="accent1"/>
                  </a:solidFill>
                </a:rPr>
                <a:t>Nobumitsu Sakai, Ph.D.; Sr. Analytical Chemist</a:t>
              </a:r>
            </a:p>
            <a:p>
              <a:r>
                <a:rPr lang="en-GB" sz="1100" dirty="0">
                  <a:solidFill>
                    <a:schemeClr val="tx2"/>
                  </a:solidFill>
                </a:rPr>
                <a:t>Nobu has a Ph.D. in environmental engineering from Kyoto University, and </a:t>
              </a:r>
              <a:br>
                <a:rPr lang="en-GB" sz="1100" dirty="0">
                  <a:solidFill>
                    <a:schemeClr val="tx2"/>
                  </a:solidFill>
                </a:rPr>
              </a:br>
              <a:r>
                <a:rPr lang="en-GB" sz="1100" dirty="0">
                  <a:solidFill>
                    <a:schemeClr val="tx2"/>
                  </a:solidFill>
                </a:rPr>
                <a:t>13 years of nanoparticle research and environmental research using LC-MS/MS, </a:t>
              </a:r>
              <a:br>
                <a:rPr lang="en-GB" sz="1100" dirty="0">
                  <a:solidFill>
                    <a:schemeClr val="tx2"/>
                  </a:solidFill>
                </a:rPr>
              </a:br>
              <a:r>
                <a:rPr lang="en-GB" sz="1100" dirty="0">
                  <a:solidFill>
                    <a:schemeClr val="tx2"/>
                  </a:solidFill>
                </a:rPr>
                <a:t>GC-MS and ICP-MS to study environmental pollution and its effects on human and animal health.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95B310A-4960-40C7-A8AD-AD97CD190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02" t="63359" r="80157" b="16096"/>
            <a:stretch/>
          </p:blipFill>
          <p:spPr>
            <a:xfrm>
              <a:off x="4478025" y="3004335"/>
              <a:ext cx="673086" cy="673833"/>
            </a:xfrm>
            <a:prstGeom prst="ellipse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638EC4-2880-4CF7-8469-B04E14912362}"/>
              </a:ext>
            </a:extLst>
          </p:cNvPr>
          <p:cNvGrpSpPr/>
          <p:nvPr/>
        </p:nvGrpSpPr>
        <p:grpSpPr>
          <a:xfrm>
            <a:off x="5321302" y="3788429"/>
            <a:ext cx="6565898" cy="1366653"/>
            <a:chOff x="5321302" y="3915292"/>
            <a:chExt cx="6565898" cy="136665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D967F4-621A-4B1A-8C3E-67000C8F536C}"/>
                </a:ext>
              </a:extLst>
            </p:cNvPr>
            <p:cNvSpPr txBox="1"/>
            <p:nvPr/>
          </p:nvSpPr>
          <p:spPr>
            <a:xfrm>
              <a:off x="5321302" y="3915292"/>
              <a:ext cx="6565898" cy="307777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GB" sz="1400" b="1" dirty="0">
                  <a:solidFill>
                    <a:schemeClr val="accent1"/>
                  </a:solidFill>
                </a:rPr>
                <a:t>Mike Burke, VP Sales &amp; Marketing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5997E-9D0C-440D-B168-4CF88304D1BF}"/>
                </a:ext>
              </a:extLst>
            </p:cNvPr>
            <p:cNvSpPr txBox="1"/>
            <p:nvPr/>
          </p:nvSpPr>
          <p:spPr>
            <a:xfrm>
              <a:off x="5321302" y="4181887"/>
              <a:ext cx="4648608" cy="1100058"/>
            </a:xfrm>
            <a:prstGeom prst="rect">
              <a:avLst/>
            </a:prstGeom>
            <a:noFill/>
          </p:spPr>
          <p:txBody>
            <a:bodyPr wrap="square" lIns="0" rIns="0" numCol="2">
              <a:noAutofit/>
            </a:bodyPr>
            <a:lstStyle/>
            <a:p>
              <a:pPr marL="182880" indent="-18288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2"/>
                  </a:solidFill>
                </a:rPr>
                <a:t>35 years in sales</a:t>
              </a:r>
            </a:p>
            <a:p>
              <a:pPr marL="182880" indent="-18288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2"/>
                  </a:solidFill>
                </a:rPr>
                <a:t>Lab sales and healthcare </a:t>
              </a:r>
            </a:p>
            <a:p>
              <a:pPr marL="182880" indent="-18288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2"/>
                  </a:solidFill>
                </a:rPr>
                <a:t>Co-founder of a hemp-infused nutraceutical company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818C3DC-9058-4C3F-8EF7-E9DE8005B1D8}"/>
              </a:ext>
            </a:extLst>
          </p:cNvPr>
          <p:cNvGrpSpPr/>
          <p:nvPr/>
        </p:nvGrpSpPr>
        <p:grpSpPr>
          <a:xfrm>
            <a:off x="5321302" y="5191119"/>
            <a:ext cx="6565898" cy="1008634"/>
            <a:chOff x="5321302" y="5191119"/>
            <a:chExt cx="6565898" cy="100863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7A549F-CC8B-47C5-8F59-C12B62A822D1}"/>
                </a:ext>
              </a:extLst>
            </p:cNvPr>
            <p:cNvSpPr txBox="1"/>
            <p:nvPr/>
          </p:nvSpPr>
          <p:spPr>
            <a:xfrm>
              <a:off x="5321302" y="5191119"/>
              <a:ext cx="6565898" cy="307777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GB" sz="1400" b="1" dirty="0">
                  <a:solidFill>
                    <a:schemeClr val="accent1"/>
                  </a:solidFill>
                </a:rPr>
                <a:t>Ryan O’Connell, Sales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733B6A-4972-4594-A252-90B2CD724DEA}"/>
                </a:ext>
              </a:extLst>
            </p:cNvPr>
            <p:cNvSpPr txBox="1"/>
            <p:nvPr/>
          </p:nvSpPr>
          <p:spPr>
            <a:xfrm>
              <a:off x="5321302" y="5405690"/>
              <a:ext cx="6565898" cy="794063"/>
            </a:xfrm>
            <a:prstGeom prst="rect">
              <a:avLst/>
            </a:prstGeom>
            <a:noFill/>
          </p:spPr>
          <p:txBody>
            <a:bodyPr wrap="square" lIns="0" rIns="0" numCol="2">
              <a:noAutofit/>
            </a:bodyPr>
            <a:lstStyle/>
            <a:p>
              <a:pPr marL="182880" indent="-18288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2"/>
                  </a:solidFill>
                </a:rPr>
                <a:t>6 years in sales, #1 rep out of 17</a:t>
              </a:r>
            </a:p>
            <a:p>
              <a:pPr marL="182880" indent="-18288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2"/>
                  </a:solidFill>
                </a:rPr>
                <a:t>Knowledge of Cannabis market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CC339A6-388E-446E-A910-616F22E9AE95}"/>
              </a:ext>
            </a:extLst>
          </p:cNvPr>
          <p:cNvSpPr txBox="1"/>
          <p:nvPr/>
        </p:nvSpPr>
        <p:spPr>
          <a:xfrm>
            <a:off x="7884914" y="4071979"/>
            <a:ext cx="4002286" cy="1100058"/>
          </a:xfrm>
          <a:prstGeom prst="rect">
            <a:avLst/>
          </a:prstGeom>
          <a:noFill/>
        </p:spPr>
        <p:txBody>
          <a:bodyPr wrap="square" lIns="0" rIns="0" numCol="2">
            <a:noAutofit/>
          </a:bodyPr>
          <a:lstStyle/>
          <a:p>
            <a:pPr>
              <a:buClr>
                <a:schemeClr val="accent1"/>
              </a:buClr>
            </a:pPr>
            <a:r>
              <a:rPr lang="en-GB" sz="1100" i="1" dirty="0">
                <a:solidFill>
                  <a:schemeClr val="tx2"/>
                </a:solidFill>
              </a:rPr>
              <a:t>1</a:t>
            </a:r>
            <a:r>
              <a:rPr lang="en-GB" sz="1100" i="1" baseline="30000" dirty="0">
                <a:solidFill>
                  <a:schemeClr val="tx2"/>
                </a:solidFill>
              </a:rPr>
              <a:t>st</a:t>
            </a:r>
            <a:r>
              <a:rPr lang="en-GB" sz="1100" i="1" dirty="0">
                <a:solidFill>
                  <a:schemeClr val="tx2"/>
                </a:solidFill>
              </a:rPr>
              <a:t> month on the job at Niva</a:t>
            </a:r>
          </a:p>
          <a:p>
            <a: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2"/>
                </a:solidFill>
              </a:rPr>
              <a:t>Brought in a $30k/month client and increased sales with existing clients</a:t>
            </a:r>
          </a:p>
          <a:p>
            <a: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2"/>
                </a:solidFill>
              </a:rPr>
              <a:t>Revamped the marketing program</a:t>
            </a:r>
          </a:p>
          <a:p>
            <a: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9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12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277BB8"/>
      </a:accent1>
      <a:accent2>
        <a:srgbClr val="7CAFD3"/>
      </a:accent2>
      <a:accent3>
        <a:srgbClr val="8C8C8C"/>
      </a:accent3>
      <a:accent4>
        <a:srgbClr val="D3E5F0"/>
      </a:accent4>
      <a:accent5>
        <a:srgbClr val="94BDDB"/>
      </a:accent5>
      <a:accent6>
        <a:srgbClr val="BFD7E9"/>
      </a:accent6>
      <a:hlink>
        <a:srgbClr val="5B9BC8"/>
      </a:hlink>
      <a:folHlink>
        <a:srgbClr val="277BB8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62b6ecb-acff-4b24-a527-ff2b271ebe71">23CEHAA2X2SM-2102554853-240981</_dlc_DocId>
    <_dlc_DocIdUrl xmlns="d62b6ecb-acff-4b24-a527-ff2b271ebe71">
      <Url>https://slidegenius365.sharepoint.com/_layouts/15/DocIdRedir.aspx?ID=23CEHAA2X2SM-2102554853-240981</Url>
      <Description>23CEHAA2X2SM-2102554853-240981</Description>
    </_dlc_DocIdUrl>
    <_Flow_SignoffStatus xmlns="06fa9243-f6f6-4c83-8c18-4e880acd4ff6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89C359221F84CA6C8A700AD48302A" ma:contentTypeVersion="88" ma:contentTypeDescription="Create a new document." ma:contentTypeScope="" ma:versionID="3db5214e9d1f1687af05b4d60a242362">
  <xsd:schema xmlns:xsd="http://www.w3.org/2001/XMLSchema" xmlns:xs="http://www.w3.org/2001/XMLSchema" xmlns:p="http://schemas.microsoft.com/office/2006/metadata/properties" xmlns:ns2="d62b6ecb-acff-4b24-a527-ff2b271ebe71" xmlns:ns3="06fa9243-f6f6-4c83-8c18-4e880acd4ff6" targetNamespace="http://schemas.microsoft.com/office/2006/metadata/properties" ma:root="true" ma:fieldsID="379c045f003df985c88b9848db9b1ba1" ns2:_="" ns3:_="">
    <xsd:import namespace="d62b6ecb-acff-4b24-a527-ff2b271ebe71"/>
    <xsd:import namespace="06fa9243-f6f6-4c83-8c18-4e880acd4f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b6ecb-acff-4b24-a527-ff2b271eb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a9243-f6f6-4c83-8c18-4e880acd4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C0B85-8971-473E-A60C-A1BA9ECB928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DD4A1F-2AFD-42A8-A959-40AF59A2239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6fa9243-f6f6-4c83-8c18-4e880acd4ff6"/>
    <ds:schemaRef ds:uri="d62b6ecb-acff-4b24-a527-ff2b271ebe71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FC5BD67-22AC-492A-B9AB-F186324B89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b6ecb-acff-4b24-a527-ff2b271ebe71"/>
    <ds:schemaRef ds:uri="06fa9243-f6f6-4c83-8c18-4e880acd4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13359</TotalTime>
  <Words>1016</Words>
  <Application>Microsoft Office PowerPoint</Application>
  <PresentationFormat>Widescreen</PresentationFormat>
  <Paragraphs>196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Introduction</vt:lpstr>
      <vt:lpstr>Our Mission</vt:lpstr>
      <vt:lpstr>Testing Market Opportunity</vt:lpstr>
      <vt:lpstr>The Contract Research Opportunity</vt:lpstr>
      <vt:lpstr>Revenue Streams</vt:lpstr>
      <vt:lpstr>Our Unique Business Model</vt:lpstr>
      <vt:lpstr>Differentiators</vt:lpstr>
      <vt:lpstr>Our Team</vt:lpstr>
      <vt:lpstr>Revenue To Date</vt:lpstr>
      <vt:lpstr>Perfect Timing for Market Entry</vt:lpstr>
      <vt:lpstr>Client Testimonials</vt:lpstr>
      <vt:lpstr>Sources, Uses and Needs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Brad Turner</cp:lastModifiedBy>
  <cp:revision>790</cp:revision>
  <dcterms:created xsi:type="dcterms:W3CDTF">2016-04-18T22:13:42Z</dcterms:created>
  <dcterms:modified xsi:type="dcterms:W3CDTF">2020-07-29T17:41:11Z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0x010100C4689C359221F84CA6C8A700AD48302A</vt:lpwstr>
  </property>
  <property fmtid="{D5CDD505-2E9C-101B-9397-08002B2CF9AE}" pid="3" name="_dlc_DocIdItemGuid">
    <vt:lpwstr>45f6bed9-d5a0-4ebe-8391-d7ae1784264d</vt:lpwstr>
  </property>
  <property fmtid="{D5CDD505-2E9C-101B-9397-08002B2CF9AE}" pid="4" name="Access">
    <vt:lpwstr/>
  </property>
</Properties>
</file>